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99" r:id="rId5"/>
    <p:sldId id="327" r:id="rId6"/>
    <p:sldId id="259" r:id="rId7"/>
    <p:sldId id="326" r:id="rId8"/>
    <p:sldId id="258" r:id="rId9"/>
    <p:sldId id="344" r:id="rId10"/>
    <p:sldId id="335" r:id="rId11"/>
    <p:sldId id="307" r:id="rId12"/>
    <p:sldId id="310" r:id="rId13"/>
    <p:sldId id="311" r:id="rId14"/>
    <p:sldId id="312" r:id="rId15"/>
    <p:sldId id="314" r:id="rId16"/>
    <p:sldId id="337" r:id="rId17"/>
    <p:sldId id="345" r:id="rId18"/>
    <p:sldId id="317" r:id="rId19"/>
    <p:sldId id="316" r:id="rId20"/>
    <p:sldId id="339" r:id="rId21"/>
    <p:sldId id="341" r:id="rId22"/>
    <p:sldId id="321" r:id="rId23"/>
    <p:sldId id="334" r:id="rId24"/>
    <p:sldId id="336" r:id="rId25"/>
    <p:sldId id="324" r:id="rId26"/>
    <p:sldId id="319" r:id="rId27"/>
    <p:sldId id="315" r:id="rId28"/>
    <p:sldId id="322" r:id="rId29"/>
    <p:sldId id="323" r:id="rId30"/>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9" d="100"/>
          <a:sy n="59" d="100"/>
        </p:scale>
        <p:origin x="856"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70177E-F5EC-4F73-B399-BBFE44CEE503}" type="doc">
      <dgm:prSet loTypeId="urn:diagrams.loki3.com/BracketList+Icon" loCatId="list" qsTypeId="urn:microsoft.com/office/officeart/2005/8/quickstyle/3d3" qsCatId="3D" csTypeId="urn:microsoft.com/office/officeart/2005/8/colors/colorful5" csCatId="colorful" phldr="1"/>
      <dgm:spPr/>
      <dgm:t>
        <a:bodyPr/>
        <a:lstStyle/>
        <a:p>
          <a:endParaRPr lang="en-US"/>
        </a:p>
      </dgm:t>
    </dgm:pt>
    <dgm:pt modelId="{0759FAC1-FF4A-47DB-BC92-BCAA40729052}">
      <dgm:prSet phldrT="[Text]"/>
      <dgm:spPr/>
      <dgm:t>
        <a:bodyPr/>
        <a:lstStyle/>
        <a:p>
          <a:r>
            <a:rPr lang="en-US" b="1" dirty="0"/>
            <a:t>R-1:</a:t>
          </a:r>
          <a:r>
            <a:rPr lang="en-US" dirty="0"/>
            <a:t> </a:t>
          </a:r>
          <a:r>
            <a:rPr lang="en-US" i="1" dirty="0"/>
            <a:t>A qualitative study of barriers and facilitators to accessing high fidelity IPS from the perspectives of multiple stakeholders</a:t>
          </a:r>
          <a:endParaRPr lang="en-US" dirty="0"/>
        </a:p>
      </dgm:t>
    </dgm:pt>
    <dgm:pt modelId="{D63197D2-E6E1-4332-9343-139F7A31DA0C}" type="parTrans" cxnId="{EE4585BE-7622-4569-88B1-A2B7E499297E}">
      <dgm:prSet/>
      <dgm:spPr/>
      <dgm:t>
        <a:bodyPr/>
        <a:lstStyle/>
        <a:p>
          <a:endParaRPr lang="en-US"/>
        </a:p>
      </dgm:t>
    </dgm:pt>
    <dgm:pt modelId="{1AF51A4A-DB5A-4DEE-916B-444746D9CE2F}" type="sibTrans" cxnId="{EE4585BE-7622-4569-88B1-A2B7E499297E}">
      <dgm:prSet/>
      <dgm:spPr/>
      <dgm:t>
        <a:bodyPr/>
        <a:lstStyle/>
        <a:p>
          <a:endParaRPr lang="en-US"/>
        </a:p>
      </dgm:t>
    </dgm:pt>
    <dgm:pt modelId="{9C26A646-CBE2-4173-9729-45907543ADF5}">
      <dgm:prSet phldrT="[Text]" custT="1"/>
      <dgm:spPr/>
      <dgm:t>
        <a:bodyPr/>
        <a:lstStyle/>
        <a:p>
          <a:r>
            <a:rPr lang="en-US" sz="2400" b="1" dirty="0"/>
            <a:t>Explore/Describe</a:t>
          </a:r>
        </a:p>
      </dgm:t>
    </dgm:pt>
    <dgm:pt modelId="{798EAC2C-B837-4CDD-99E0-63D61E19C35B}" type="parTrans" cxnId="{592B37FC-CCFF-4A18-B7F9-91060048522D}">
      <dgm:prSet/>
      <dgm:spPr/>
      <dgm:t>
        <a:bodyPr/>
        <a:lstStyle/>
        <a:p>
          <a:endParaRPr lang="en-US"/>
        </a:p>
      </dgm:t>
    </dgm:pt>
    <dgm:pt modelId="{88977481-D940-46D5-A1AF-78D15E505E51}" type="sibTrans" cxnId="{592B37FC-CCFF-4A18-B7F9-91060048522D}">
      <dgm:prSet/>
      <dgm:spPr/>
      <dgm:t>
        <a:bodyPr/>
        <a:lstStyle/>
        <a:p>
          <a:endParaRPr lang="en-US"/>
        </a:p>
      </dgm:t>
    </dgm:pt>
    <dgm:pt modelId="{87ED2F34-8579-4138-8135-29D48C362D5E}">
      <dgm:prSet phldrT="[Text]"/>
      <dgm:spPr/>
      <dgm:t>
        <a:bodyPr/>
        <a:lstStyle/>
        <a:p>
          <a:r>
            <a:rPr lang="en-US" b="1" dirty="0"/>
            <a:t>R-2:</a:t>
          </a:r>
          <a:r>
            <a:rPr lang="en-US" dirty="0"/>
            <a:t> </a:t>
          </a:r>
          <a:r>
            <a:rPr lang="en-US" i="1" dirty="0"/>
            <a:t>Development of a typology of provider-generated adaptations of IPS</a:t>
          </a:r>
          <a:endParaRPr lang="en-US" dirty="0"/>
        </a:p>
      </dgm:t>
    </dgm:pt>
    <dgm:pt modelId="{A12E3AB8-A05E-4EDB-B836-EA4C7EC4BC94}" type="parTrans" cxnId="{0855A6A4-C17B-4BD7-8380-26CD511DDB40}">
      <dgm:prSet/>
      <dgm:spPr/>
      <dgm:t>
        <a:bodyPr/>
        <a:lstStyle/>
        <a:p>
          <a:endParaRPr lang="en-US"/>
        </a:p>
      </dgm:t>
    </dgm:pt>
    <dgm:pt modelId="{E9F59933-16CA-4A97-A54B-BAE2D4287895}" type="sibTrans" cxnId="{0855A6A4-C17B-4BD7-8380-26CD511DDB40}">
      <dgm:prSet/>
      <dgm:spPr/>
      <dgm:t>
        <a:bodyPr/>
        <a:lstStyle/>
        <a:p>
          <a:endParaRPr lang="en-US"/>
        </a:p>
      </dgm:t>
    </dgm:pt>
    <dgm:pt modelId="{0325B3D3-AE84-4C82-9D64-5C8325C499AF}">
      <dgm:prSet phldrT="[Text]" custT="1"/>
      <dgm:spPr/>
      <dgm:t>
        <a:bodyPr/>
        <a:lstStyle/>
        <a:p>
          <a:r>
            <a:rPr lang="en-US" sz="2400" b="1" dirty="0"/>
            <a:t>Descriptive</a:t>
          </a:r>
        </a:p>
      </dgm:t>
    </dgm:pt>
    <dgm:pt modelId="{D7FB13CB-3BC7-4EB2-B3BB-84790D893D74}" type="parTrans" cxnId="{CA70D575-F660-4BC8-80AF-DE2F0472F989}">
      <dgm:prSet/>
      <dgm:spPr/>
      <dgm:t>
        <a:bodyPr/>
        <a:lstStyle/>
        <a:p>
          <a:endParaRPr lang="en-US"/>
        </a:p>
      </dgm:t>
    </dgm:pt>
    <dgm:pt modelId="{C9F018BC-ED2B-4654-B831-B4041E3EE525}" type="sibTrans" cxnId="{CA70D575-F660-4BC8-80AF-DE2F0472F989}">
      <dgm:prSet/>
      <dgm:spPr/>
      <dgm:t>
        <a:bodyPr/>
        <a:lstStyle/>
        <a:p>
          <a:endParaRPr lang="en-US"/>
        </a:p>
      </dgm:t>
    </dgm:pt>
    <dgm:pt modelId="{1FAC9A4F-9FEF-49C1-B9DA-C35A96E58448}">
      <dgm:prSet phldrT="[Text]"/>
      <dgm:spPr/>
      <dgm:t>
        <a:bodyPr/>
        <a:lstStyle/>
        <a:p>
          <a:r>
            <a:rPr lang="en-US" b="1" dirty="0"/>
            <a:t>R-3: </a:t>
          </a:r>
          <a:r>
            <a:rPr lang="en-US" i="1" dirty="0"/>
            <a:t>A study</a:t>
          </a:r>
          <a:r>
            <a:rPr lang="en-US" dirty="0"/>
            <a:t> </a:t>
          </a:r>
          <a:r>
            <a:rPr lang="en-US" i="1" dirty="0"/>
            <a:t>of provider generated adaptations of IPS using performance-based incentives to reduce staff turnover and improve client outcomes</a:t>
          </a:r>
          <a:endParaRPr lang="en-US" dirty="0"/>
        </a:p>
      </dgm:t>
    </dgm:pt>
    <dgm:pt modelId="{0FB802ED-1043-43F8-B73A-2BD8667BEF2A}" type="parTrans" cxnId="{E31D4202-A211-4073-BF55-41C82035C36C}">
      <dgm:prSet/>
      <dgm:spPr/>
      <dgm:t>
        <a:bodyPr/>
        <a:lstStyle/>
        <a:p>
          <a:endParaRPr lang="en-US"/>
        </a:p>
      </dgm:t>
    </dgm:pt>
    <dgm:pt modelId="{72F3A8DC-1240-48BA-B188-B3FA4568B391}" type="sibTrans" cxnId="{E31D4202-A211-4073-BF55-41C82035C36C}">
      <dgm:prSet/>
      <dgm:spPr/>
      <dgm:t>
        <a:bodyPr/>
        <a:lstStyle/>
        <a:p>
          <a:endParaRPr lang="en-US"/>
        </a:p>
      </dgm:t>
    </dgm:pt>
    <dgm:pt modelId="{F13C4D25-7251-4356-8881-C1A81CBEC13B}">
      <dgm:prSet phldrT="[Text]" custT="1"/>
      <dgm:spPr/>
      <dgm:t>
        <a:bodyPr/>
        <a:lstStyle/>
        <a:p>
          <a:r>
            <a:rPr lang="en-US" sz="2400" b="1" dirty="0"/>
            <a:t>Explore/Describe</a:t>
          </a:r>
        </a:p>
      </dgm:t>
    </dgm:pt>
    <dgm:pt modelId="{9830226B-CC55-4FA8-BE10-64A7698F04BA}" type="sibTrans" cxnId="{AB1F5807-D82A-497F-875C-6408A2EE634F}">
      <dgm:prSet/>
      <dgm:spPr/>
      <dgm:t>
        <a:bodyPr/>
        <a:lstStyle/>
        <a:p>
          <a:endParaRPr lang="en-US"/>
        </a:p>
      </dgm:t>
    </dgm:pt>
    <dgm:pt modelId="{D18C884B-6C3B-4F24-9926-344F3DA89F6D}" type="parTrans" cxnId="{AB1F5807-D82A-497F-875C-6408A2EE634F}">
      <dgm:prSet/>
      <dgm:spPr/>
      <dgm:t>
        <a:bodyPr/>
        <a:lstStyle/>
        <a:p>
          <a:endParaRPr lang="en-US"/>
        </a:p>
      </dgm:t>
    </dgm:pt>
    <dgm:pt modelId="{B1E6D309-950D-4542-832E-CB5CFB93C281}" type="pres">
      <dgm:prSet presAssocID="{8870177E-F5EC-4F73-B399-BBFE44CEE503}" presName="Name0" presStyleCnt="0">
        <dgm:presLayoutVars>
          <dgm:dir/>
          <dgm:animLvl val="lvl"/>
          <dgm:resizeHandles val="exact"/>
        </dgm:presLayoutVars>
      </dgm:prSet>
      <dgm:spPr/>
      <dgm:t>
        <a:bodyPr/>
        <a:lstStyle/>
        <a:p>
          <a:endParaRPr lang="en-US"/>
        </a:p>
      </dgm:t>
    </dgm:pt>
    <dgm:pt modelId="{8904DECE-A1EB-411B-9418-B3E0428C5367}" type="pres">
      <dgm:prSet presAssocID="{F13C4D25-7251-4356-8881-C1A81CBEC13B}" presName="linNode" presStyleCnt="0"/>
      <dgm:spPr/>
    </dgm:pt>
    <dgm:pt modelId="{CE133F42-C9FA-447A-B47A-A686B31A76AD}" type="pres">
      <dgm:prSet presAssocID="{F13C4D25-7251-4356-8881-C1A81CBEC13B}" presName="parTx" presStyleLbl="revTx" presStyleIdx="0" presStyleCnt="3">
        <dgm:presLayoutVars>
          <dgm:chMax val="1"/>
          <dgm:bulletEnabled val="1"/>
        </dgm:presLayoutVars>
      </dgm:prSet>
      <dgm:spPr/>
      <dgm:t>
        <a:bodyPr/>
        <a:lstStyle/>
        <a:p>
          <a:endParaRPr lang="en-US"/>
        </a:p>
      </dgm:t>
    </dgm:pt>
    <dgm:pt modelId="{32038554-C930-4CB0-8368-EF5DAB472365}" type="pres">
      <dgm:prSet presAssocID="{F13C4D25-7251-4356-8881-C1A81CBEC13B}" presName="bracket" presStyleLbl="parChTrans1D1" presStyleIdx="0" presStyleCnt="3"/>
      <dgm:spPr/>
    </dgm:pt>
    <dgm:pt modelId="{17EEDA61-A81D-4954-84F4-366675D52367}" type="pres">
      <dgm:prSet presAssocID="{F13C4D25-7251-4356-8881-C1A81CBEC13B}" presName="spH" presStyleCnt="0"/>
      <dgm:spPr/>
    </dgm:pt>
    <dgm:pt modelId="{D3F3EFAB-49A9-4E77-A5DF-7C6C871A0620}" type="pres">
      <dgm:prSet presAssocID="{F13C4D25-7251-4356-8881-C1A81CBEC13B}" presName="desTx" presStyleLbl="node1" presStyleIdx="0" presStyleCnt="3" custScaleX="102684" custScaleY="81489" custLinFactNeighborX="-70205" custLinFactNeighborY="-1469">
        <dgm:presLayoutVars>
          <dgm:bulletEnabled val="1"/>
        </dgm:presLayoutVars>
      </dgm:prSet>
      <dgm:spPr/>
      <dgm:t>
        <a:bodyPr/>
        <a:lstStyle/>
        <a:p>
          <a:endParaRPr lang="en-US"/>
        </a:p>
      </dgm:t>
    </dgm:pt>
    <dgm:pt modelId="{CD12E929-5BD8-4504-A52B-9C325B22E8DB}" type="pres">
      <dgm:prSet presAssocID="{9830226B-CC55-4FA8-BE10-64A7698F04BA}" presName="spV" presStyleCnt="0"/>
      <dgm:spPr/>
    </dgm:pt>
    <dgm:pt modelId="{11761912-5280-4BA7-BD41-0948086C2620}" type="pres">
      <dgm:prSet presAssocID="{9C26A646-CBE2-4173-9729-45907543ADF5}" presName="linNode" presStyleCnt="0"/>
      <dgm:spPr/>
    </dgm:pt>
    <dgm:pt modelId="{72C084E8-27E3-41BF-A6F5-0E818FAB7C70}" type="pres">
      <dgm:prSet presAssocID="{9C26A646-CBE2-4173-9729-45907543ADF5}" presName="parTx" presStyleLbl="revTx" presStyleIdx="1" presStyleCnt="3" custScaleX="100391">
        <dgm:presLayoutVars>
          <dgm:chMax val="1"/>
          <dgm:bulletEnabled val="1"/>
        </dgm:presLayoutVars>
      </dgm:prSet>
      <dgm:spPr/>
      <dgm:t>
        <a:bodyPr/>
        <a:lstStyle/>
        <a:p>
          <a:endParaRPr lang="en-US"/>
        </a:p>
      </dgm:t>
    </dgm:pt>
    <dgm:pt modelId="{1711992D-D74D-4E26-A55F-70AA9445B4BB}" type="pres">
      <dgm:prSet presAssocID="{9C26A646-CBE2-4173-9729-45907543ADF5}" presName="bracket" presStyleLbl="parChTrans1D1" presStyleIdx="1" presStyleCnt="3"/>
      <dgm:spPr/>
    </dgm:pt>
    <dgm:pt modelId="{AFB19CA5-377A-429E-BE3F-2FCFBEA4FDA2}" type="pres">
      <dgm:prSet presAssocID="{9C26A646-CBE2-4173-9729-45907543ADF5}" presName="spH" presStyleCnt="0"/>
      <dgm:spPr/>
    </dgm:pt>
    <dgm:pt modelId="{FD7743E0-6353-436A-9B5D-0B1D85CC1EFB}" type="pres">
      <dgm:prSet presAssocID="{9C26A646-CBE2-4173-9729-45907543ADF5}" presName="desTx" presStyleLbl="node1" presStyleIdx="1" presStyleCnt="3" custScaleX="109907" custScaleY="119291">
        <dgm:presLayoutVars>
          <dgm:bulletEnabled val="1"/>
        </dgm:presLayoutVars>
      </dgm:prSet>
      <dgm:spPr/>
      <dgm:t>
        <a:bodyPr/>
        <a:lstStyle/>
        <a:p>
          <a:endParaRPr lang="en-US"/>
        </a:p>
      </dgm:t>
    </dgm:pt>
    <dgm:pt modelId="{82062300-68FE-4BAA-9016-32A1CFECC7A0}" type="pres">
      <dgm:prSet presAssocID="{88977481-D940-46D5-A1AF-78D15E505E51}" presName="spV" presStyleCnt="0"/>
      <dgm:spPr/>
    </dgm:pt>
    <dgm:pt modelId="{5D863090-D1C3-4B3B-A158-901106760AA4}" type="pres">
      <dgm:prSet presAssocID="{0325B3D3-AE84-4C82-9D64-5C8325C499AF}" presName="linNode" presStyleCnt="0"/>
      <dgm:spPr/>
    </dgm:pt>
    <dgm:pt modelId="{FCB1FBF3-8FCA-4050-8E4F-98531E4EF57C}" type="pres">
      <dgm:prSet presAssocID="{0325B3D3-AE84-4C82-9D64-5C8325C499AF}" presName="parTx" presStyleLbl="revTx" presStyleIdx="2" presStyleCnt="3">
        <dgm:presLayoutVars>
          <dgm:chMax val="1"/>
          <dgm:bulletEnabled val="1"/>
        </dgm:presLayoutVars>
      </dgm:prSet>
      <dgm:spPr/>
      <dgm:t>
        <a:bodyPr/>
        <a:lstStyle/>
        <a:p>
          <a:endParaRPr lang="en-US"/>
        </a:p>
      </dgm:t>
    </dgm:pt>
    <dgm:pt modelId="{D8386A56-2B4C-4E6B-8645-65420C55958F}" type="pres">
      <dgm:prSet presAssocID="{0325B3D3-AE84-4C82-9D64-5C8325C499AF}" presName="bracket" presStyleLbl="parChTrans1D1" presStyleIdx="2" presStyleCnt="3"/>
      <dgm:spPr/>
    </dgm:pt>
    <dgm:pt modelId="{6AAFD05B-DA61-40CC-8019-780E203A8B0E}" type="pres">
      <dgm:prSet presAssocID="{0325B3D3-AE84-4C82-9D64-5C8325C499AF}" presName="spH" presStyleCnt="0"/>
      <dgm:spPr/>
    </dgm:pt>
    <dgm:pt modelId="{4E92CCC3-56D3-48EF-AF16-92A0558D9E8F}" type="pres">
      <dgm:prSet presAssocID="{0325B3D3-AE84-4C82-9D64-5C8325C499AF}" presName="desTx" presStyleLbl="node1" presStyleIdx="2" presStyleCnt="3" custScaleX="108140" custScaleY="69990">
        <dgm:presLayoutVars>
          <dgm:bulletEnabled val="1"/>
        </dgm:presLayoutVars>
      </dgm:prSet>
      <dgm:spPr/>
      <dgm:t>
        <a:bodyPr/>
        <a:lstStyle/>
        <a:p>
          <a:endParaRPr lang="en-US"/>
        </a:p>
      </dgm:t>
    </dgm:pt>
  </dgm:ptLst>
  <dgm:cxnLst>
    <dgm:cxn modelId="{657C8291-F75A-45F6-B1B4-122F0331909D}" type="presOf" srcId="{F13C4D25-7251-4356-8881-C1A81CBEC13B}" destId="{CE133F42-C9FA-447A-B47A-A686B31A76AD}" srcOrd="0" destOrd="0" presId="urn:diagrams.loki3.com/BracketList+Icon"/>
    <dgm:cxn modelId="{AB1F5807-D82A-497F-875C-6408A2EE634F}" srcId="{8870177E-F5EC-4F73-B399-BBFE44CEE503}" destId="{F13C4D25-7251-4356-8881-C1A81CBEC13B}" srcOrd="0" destOrd="0" parTransId="{D18C884B-6C3B-4F24-9926-344F3DA89F6D}" sibTransId="{9830226B-CC55-4FA8-BE10-64A7698F04BA}"/>
    <dgm:cxn modelId="{78205C24-C27B-4471-9822-430C4E18FE24}" type="presOf" srcId="{87ED2F34-8579-4138-8135-29D48C362D5E}" destId="{FD7743E0-6353-436A-9B5D-0B1D85CC1EFB}" srcOrd="0" destOrd="0" presId="urn:diagrams.loki3.com/BracketList+Icon"/>
    <dgm:cxn modelId="{E135BD57-25CB-486E-88AA-6313507D2FB4}" type="presOf" srcId="{0759FAC1-FF4A-47DB-BC92-BCAA40729052}" destId="{D3F3EFAB-49A9-4E77-A5DF-7C6C871A0620}" srcOrd="0" destOrd="0" presId="urn:diagrams.loki3.com/BracketList+Icon"/>
    <dgm:cxn modelId="{EE4585BE-7622-4569-88B1-A2B7E499297E}" srcId="{F13C4D25-7251-4356-8881-C1A81CBEC13B}" destId="{0759FAC1-FF4A-47DB-BC92-BCAA40729052}" srcOrd="0" destOrd="0" parTransId="{D63197D2-E6E1-4332-9343-139F7A31DA0C}" sibTransId="{1AF51A4A-DB5A-4DEE-916B-444746D9CE2F}"/>
    <dgm:cxn modelId="{E31D4202-A211-4073-BF55-41C82035C36C}" srcId="{0325B3D3-AE84-4C82-9D64-5C8325C499AF}" destId="{1FAC9A4F-9FEF-49C1-B9DA-C35A96E58448}" srcOrd="0" destOrd="0" parTransId="{0FB802ED-1043-43F8-B73A-2BD8667BEF2A}" sibTransId="{72F3A8DC-1240-48BA-B188-B3FA4568B391}"/>
    <dgm:cxn modelId="{0855A6A4-C17B-4BD7-8380-26CD511DDB40}" srcId="{9C26A646-CBE2-4173-9729-45907543ADF5}" destId="{87ED2F34-8579-4138-8135-29D48C362D5E}" srcOrd="0" destOrd="0" parTransId="{A12E3AB8-A05E-4EDB-B836-EA4C7EC4BC94}" sibTransId="{E9F59933-16CA-4A97-A54B-BAE2D4287895}"/>
    <dgm:cxn modelId="{FD786CC3-12D3-447E-A331-609B065606E9}" type="presOf" srcId="{0325B3D3-AE84-4C82-9D64-5C8325C499AF}" destId="{FCB1FBF3-8FCA-4050-8E4F-98531E4EF57C}" srcOrd="0" destOrd="0" presId="urn:diagrams.loki3.com/BracketList+Icon"/>
    <dgm:cxn modelId="{C8165D06-A1F1-4FF9-A639-38B68189D666}" type="presOf" srcId="{8870177E-F5EC-4F73-B399-BBFE44CEE503}" destId="{B1E6D309-950D-4542-832E-CB5CFB93C281}" srcOrd="0" destOrd="0" presId="urn:diagrams.loki3.com/BracketList+Icon"/>
    <dgm:cxn modelId="{CA70D575-F660-4BC8-80AF-DE2F0472F989}" srcId="{8870177E-F5EC-4F73-B399-BBFE44CEE503}" destId="{0325B3D3-AE84-4C82-9D64-5C8325C499AF}" srcOrd="2" destOrd="0" parTransId="{D7FB13CB-3BC7-4EB2-B3BB-84790D893D74}" sibTransId="{C9F018BC-ED2B-4654-B831-B4041E3EE525}"/>
    <dgm:cxn modelId="{592B37FC-CCFF-4A18-B7F9-91060048522D}" srcId="{8870177E-F5EC-4F73-B399-BBFE44CEE503}" destId="{9C26A646-CBE2-4173-9729-45907543ADF5}" srcOrd="1" destOrd="0" parTransId="{798EAC2C-B837-4CDD-99E0-63D61E19C35B}" sibTransId="{88977481-D940-46D5-A1AF-78D15E505E51}"/>
    <dgm:cxn modelId="{B56C2382-8E40-4240-829D-CE303D57CCD8}" type="presOf" srcId="{9C26A646-CBE2-4173-9729-45907543ADF5}" destId="{72C084E8-27E3-41BF-A6F5-0E818FAB7C70}" srcOrd="0" destOrd="0" presId="urn:diagrams.loki3.com/BracketList+Icon"/>
    <dgm:cxn modelId="{62C497A4-4BF9-497D-9B1E-E9EF10D55325}" type="presOf" srcId="{1FAC9A4F-9FEF-49C1-B9DA-C35A96E58448}" destId="{4E92CCC3-56D3-48EF-AF16-92A0558D9E8F}" srcOrd="0" destOrd="0" presId="urn:diagrams.loki3.com/BracketList+Icon"/>
    <dgm:cxn modelId="{07C479E9-580E-46CB-B823-8A04FF8DE4C3}" type="presParOf" srcId="{B1E6D309-950D-4542-832E-CB5CFB93C281}" destId="{8904DECE-A1EB-411B-9418-B3E0428C5367}" srcOrd="0" destOrd="0" presId="urn:diagrams.loki3.com/BracketList+Icon"/>
    <dgm:cxn modelId="{3D8FF6D7-2CD0-45AC-BC73-700F0043ACE5}" type="presParOf" srcId="{8904DECE-A1EB-411B-9418-B3E0428C5367}" destId="{CE133F42-C9FA-447A-B47A-A686B31A76AD}" srcOrd="0" destOrd="0" presId="urn:diagrams.loki3.com/BracketList+Icon"/>
    <dgm:cxn modelId="{2E184BDE-A677-4691-8F0C-74AC2644E469}" type="presParOf" srcId="{8904DECE-A1EB-411B-9418-B3E0428C5367}" destId="{32038554-C930-4CB0-8368-EF5DAB472365}" srcOrd="1" destOrd="0" presId="urn:diagrams.loki3.com/BracketList+Icon"/>
    <dgm:cxn modelId="{D45208C9-FB32-4FCE-999A-7BA605B762AC}" type="presParOf" srcId="{8904DECE-A1EB-411B-9418-B3E0428C5367}" destId="{17EEDA61-A81D-4954-84F4-366675D52367}" srcOrd="2" destOrd="0" presId="urn:diagrams.loki3.com/BracketList+Icon"/>
    <dgm:cxn modelId="{B60B760B-EDBE-484D-8095-7CA96ACF97E5}" type="presParOf" srcId="{8904DECE-A1EB-411B-9418-B3E0428C5367}" destId="{D3F3EFAB-49A9-4E77-A5DF-7C6C871A0620}" srcOrd="3" destOrd="0" presId="urn:diagrams.loki3.com/BracketList+Icon"/>
    <dgm:cxn modelId="{6B41CD39-D283-4AEC-8772-17B38519425E}" type="presParOf" srcId="{B1E6D309-950D-4542-832E-CB5CFB93C281}" destId="{CD12E929-5BD8-4504-A52B-9C325B22E8DB}" srcOrd="1" destOrd="0" presId="urn:diagrams.loki3.com/BracketList+Icon"/>
    <dgm:cxn modelId="{B59A5748-9746-4AFB-BB3F-1851D76D0270}" type="presParOf" srcId="{B1E6D309-950D-4542-832E-CB5CFB93C281}" destId="{11761912-5280-4BA7-BD41-0948086C2620}" srcOrd="2" destOrd="0" presId="urn:diagrams.loki3.com/BracketList+Icon"/>
    <dgm:cxn modelId="{2756D6F1-BEC2-44FA-87E6-EE3310C2629C}" type="presParOf" srcId="{11761912-5280-4BA7-BD41-0948086C2620}" destId="{72C084E8-27E3-41BF-A6F5-0E818FAB7C70}" srcOrd="0" destOrd="0" presId="urn:diagrams.loki3.com/BracketList+Icon"/>
    <dgm:cxn modelId="{19EC546B-AFF7-40D6-87BD-87C109E41DDB}" type="presParOf" srcId="{11761912-5280-4BA7-BD41-0948086C2620}" destId="{1711992D-D74D-4E26-A55F-70AA9445B4BB}" srcOrd="1" destOrd="0" presId="urn:diagrams.loki3.com/BracketList+Icon"/>
    <dgm:cxn modelId="{6A674F80-5F71-4A34-BED4-F13F3324F9FA}" type="presParOf" srcId="{11761912-5280-4BA7-BD41-0948086C2620}" destId="{AFB19CA5-377A-429E-BE3F-2FCFBEA4FDA2}" srcOrd="2" destOrd="0" presId="urn:diagrams.loki3.com/BracketList+Icon"/>
    <dgm:cxn modelId="{73F4953B-EA58-474F-B62B-B7C747D5C443}" type="presParOf" srcId="{11761912-5280-4BA7-BD41-0948086C2620}" destId="{FD7743E0-6353-436A-9B5D-0B1D85CC1EFB}" srcOrd="3" destOrd="0" presId="urn:diagrams.loki3.com/BracketList+Icon"/>
    <dgm:cxn modelId="{5808C228-2331-4DAB-B61E-4A855B937F54}" type="presParOf" srcId="{B1E6D309-950D-4542-832E-CB5CFB93C281}" destId="{82062300-68FE-4BAA-9016-32A1CFECC7A0}" srcOrd="3" destOrd="0" presId="urn:diagrams.loki3.com/BracketList+Icon"/>
    <dgm:cxn modelId="{430E2A96-3F88-4DE7-886B-10FD6963C0D1}" type="presParOf" srcId="{B1E6D309-950D-4542-832E-CB5CFB93C281}" destId="{5D863090-D1C3-4B3B-A158-901106760AA4}" srcOrd="4" destOrd="0" presId="urn:diagrams.loki3.com/BracketList+Icon"/>
    <dgm:cxn modelId="{E7A72DA9-96D0-4F84-8DEE-9166EEB263A8}" type="presParOf" srcId="{5D863090-D1C3-4B3B-A158-901106760AA4}" destId="{FCB1FBF3-8FCA-4050-8E4F-98531E4EF57C}" srcOrd="0" destOrd="0" presId="urn:diagrams.loki3.com/BracketList+Icon"/>
    <dgm:cxn modelId="{432D3BE9-476C-4171-8B4E-106CE9DFDA9C}" type="presParOf" srcId="{5D863090-D1C3-4B3B-A158-901106760AA4}" destId="{D8386A56-2B4C-4E6B-8645-65420C55958F}" srcOrd="1" destOrd="0" presId="urn:diagrams.loki3.com/BracketList+Icon"/>
    <dgm:cxn modelId="{049A9266-CBC3-455C-935C-5E65E9062675}" type="presParOf" srcId="{5D863090-D1C3-4B3B-A158-901106760AA4}" destId="{6AAFD05B-DA61-40CC-8019-780E203A8B0E}" srcOrd="2" destOrd="0" presId="urn:diagrams.loki3.com/BracketList+Icon"/>
    <dgm:cxn modelId="{07DC3C44-6F15-49C7-9A52-E700311DF8CE}" type="presParOf" srcId="{5D863090-D1C3-4B3B-A158-901106760AA4}" destId="{4E92CCC3-56D3-48EF-AF16-92A0558D9E8F}"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70177E-F5EC-4F73-B399-BBFE44CEE503}" type="doc">
      <dgm:prSet loTypeId="urn:diagrams.loki3.com/BracketList+Icon" loCatId="list" qsTypeId="urn:microsoft.com/office/officeart/2005/8/quickstyle/3d3" qsCatId="3D" csTypeId="urn:microsoft.com/office/officeart/2005/8/colors/colorful5" csCatId="colorful" phldr="1"/>
      <dgm:spPr/>
      <dgm:t>
        <a:bodyPr/>
        <a:lstStyle/>
        <a:p>
          <a:endParaRPr lang="en-US"/>
        </a:p>
      </dgm:t>
    </dgm:pt>
    <dgm:pt modelId="{0759FAC1-FF4A-47DB-BC92-BCAA40729052}">
      <dgm:prSet phldrT="[Text]"/>
      <dgm:spPr/>
      <dgm:t>
        <a:bodyPr/>
        <a:lstStyle/>
        <a:p>
          <a:r>
            <a:rPr lang="en-US" b="1" dirty="0"/>
            <a:t>R-4:</a:t>
          </a:r>
          <a:r>
            <a:rPr lang="en-US" i="1" dirty="0"/>
            <a:t> A pilot randomized trial of evidence-based (cognitive) self-management strategies for employment success delivered by IPS Specialists</a:t>
          </a:r>
          <a:endParaRPr lang="en-US" dirty="0"/>
        </a:p>
      </dgm:t>
    </dgm:pt>
    <dgm:pt modelId="{D63197D2-E6E1-4332-9343-139F7A31DA0C}" type="parTrans" cxnId="{EE4585BE-7622-4569-88B1-A2B7E499297E}">
      <dgm:prSet/>
      <dgm:spPr/>
      <dgm:t>
        <a:bodyPr/>
        <a:lstStyle/>
        <a:p>
          <a:endParaRPr lang="en-US"/>
        </a:p>
      </dgm:t>
    </dgm:pt>
    <dgm:pt modelId="{1AF51A4A-DB5A-4DEE-916B-444746D9CE2F}" type="sibTrans" cxnId="{EE4585BE-7622-4569-88B1-A2B7E499297E}">
      <dgm:prSet/>
      <dgm:spPr/>
      <dgm:t>
        <a:bodyPr/>
        <a:lstStyle/>
        <a:p>
          <a:endParaRPr lang="en-US"/>
        </a:p>
      </dgm:t>
    </dgm:pt>
    <dgm:pt modelId="{1FAC9A4F-9FEF-49C1-B9DA-C35A96E58448}">
      <dgm:prSet phldrT="[Text]"/>
      <dgm:spPr/>
      <dgm:t>
        <a:bodyPr/>
        <a:lstStyle/>
        <a:p>
          <a:r>
            <a:rPr lang="en-US" b="1" dirty="0"/>
            <a:t>R-6:</a:t>
          </a:r>
          <a:r>
            <a:rPr lang="en-US" dirty="0"/>
            <a:t> </a:t>
          </a:r>
          <a:r>
            <a:rPr lang="en-US" i="1" dirty="0"/>
            <a:t>FastTrack: Enhancing IPS services with a career guidance + supported education intervention to improve work outcomes and earnings</a:t>
          </a:r>
          <a:r>
            <a:rPr lang="en-US" dirty="0"/>
            <a:t> </a:t>
          </a:r>
        </a:p>
      </dgm:t>
    </dgm:pt>
    <dgm:pt modelId="{0FB802ED-1043-43F8-B73A-2BD8667BEF2A}" type="parTrans" cxnId="{E31D4202-A211-4073-BF55-41C82035C36C}">
      <dgm:prSet/>
      <dgm:spPr/>
      <dgm:t>
        <a:bodyPr/>
        <a:lstStyle/>
        <a:p>
          <a:endParaRPr lang="en-US"/>
        </a:p>
      </dgm:t>
    </dgm:pt>
    <dgm:pt modelId="{72F3A8DC-1240-48BA-B188-B3FA4568B391}" type="sibTrans" cxnId="{E31D4202-A211-4073-BF55-41C82035C36C}">
      <dgm:prSet/>
      <dgm:spPr/>
      <dgm:t>
        <a:bodyPr/>
        <a:lstStyle/>
        <a:p>
          <a:endParaRPr lang="en-US"/>
        </a:p>
      </dgm:t>
    </dgm:pt>
    <dgm:pt modelId="{F13C4D25-7251-4356-8881-C1A81CBEC13B}">
      <dgm:prSet phldrT="[Text]" custT="1"/>
      <dgm:spPr/>
      <dgm:t>
        <a:bodyPr/>
        <a:lstStyle/>
        <a:p>
          <a:pPr>
            <a:lnSpc>
              <a:spcPct val="100000"/>
            </a:lnSpc>
          </a:pPr>
          <a:r>
            <a:rPr lang="en-US" sz="2400" b="1" dirty="0"/>
            <a:t>Effectiveness/RCT</a:t>
          </a:r>
        </a:p>
        <a:p>
          <a:pPr>
            <a:lnSpc>
              <a:spcPct val="100000"/>
            </a:lnSpc>
          </a:pPr>
          <a:r>
            <a:rPr lang="en-US" sz="2400" b="1" dirty="0"/>
            <a:t>Scaling Up</a:t>
          </a:r>
        </a:p>
      </dgm:t>
    </dgm:pt>
    <dgm:pt modelId="{9830226B-CC55-4FA8-BE10-64A7698F04BA}" type="sibTrans" cxnId="{AB1F5807-D82A-497F-875C-6408A2EE634F}">
      <dgm:prSet/>
      <dgm:spPr/>
      <dgm:t>
        <a:bodyPr/>
        <a:lstStyle/>
        <a:p>
          <a:endParaRPr lang="en-US"/>
        </a:p>
      </dgm:t>
    </dgm:pt>
    <dgm:pt modelId="{D18C884B-6C3B-4F24-9926-344F3DA89F6D}" type="parTrans" cxnId="{AB1F5807-D82A-497F-875C-6408A2EE634F}">
      <dgm:prSet/>
      <dgm:spPr/>
      <dgm:t>
        <a:bodyPr/>
        <a:lstStyle/>
        <a:p>
          <a:endParaRPr lang="en-US"/>
        </a:p>
      </dgm:t>
    </dgm:pt>
    <dgm:pt modelId="{87ED2F34-8579-4138-8135-29D48C362D5E}">
      <dgm:prSet phldrT="[Text]"/>
      <dgm:spPr/>
      <dgm:t>
        <a:bodyPr/>
        <a:lstStyle/>
        <a:p>
          <a:r>
            <a:rPr lang="en-US" b="1" dirty="0"/>
            <a:t>R-5:</a:t>
          </a:r>
          <a:r>
            <a:rPr lang="en-US" dirty="0"/>
            <a:t> </a:t>
          </a:r>
          <a:r>
            <a:rPr lang="en-US" i="1" dirty="0"/>
            <a:t>Mastering the World of Work: Development and testing of a work-focused metacognitive intervention to improve employment outcomes </a:t>
          </a:r>
          <a:endParaRPr lang="en-US" dirty="0"/>
        </a:p>
      </dgm:t>
    </dgm:pt>
    <dgm:pt modelId="{E9F59933-16CA-4A97-A54B-BAE2D4287895}" type="sibTrans" cxnId="{0855A6A4-C17B-4BD7-8380-26CD511DDB40}">
      <dgm:prSet/>
      <dgm:spPr/>
      <dgm:t>
        <a:bodyPr/>
        <a:lstStyle/>
        <a:p>
          <a:endParaRPr lang="en-US"/>
        </a:p>
      </dgm:t>
    </dgm:pt>
    <dgm:pt modelId="{A12E3AB8-A05E-4EDB-B836-EA4C7EC4BC94}" type="parTrans" cxnId="{0855A6A4-C17B-4BD7-8380-26CD511DDB40}">
      <dgm:prSet/>
      <dgm:spPr/>
      <dgm:t>
        <a:bodyPr/>
        <a:lstStyle/>
        <a:p>
          <a:endParaRPr lang="en-US"/>
        </a:p>
      </dgm:t>
    </dgm:pt>
    <dgm:pt modelId="{0325B3D3-AE84-4C82-9D64-5C8325C499AF}">
      <dgm:prSet phldrT="[Text]" custT="1"/>
      <dgm:spPr/>
      <dgm:t>
        <a:bodyPr/>
        <a:lstStyle/>
        <a:p>
          <a:r>
            <a:rPr lang="en-US" sz="2400" b="1" dirty="0"/>
            <a:t>Effectiveness/RCT</a:t>
          </a:r>
        </a:p>
      </dgm:t>
    </dgm:pt>
    <dgm:pt modelId="{C9F018BC-ED2B-4654-B831-B4041E3EE525}" type="sibTrans" cxnId="{CA70D575-F660-4BC8-80AF-DE2F0472F989}">
      <dgm:prSet/>
      <dgm:spPr/>
      <dgm:t>
        <a:bodyPr/>
        <a:lstStyle/>
        <a:p>
          <a:endParaRPr lang="en-US"/>
        </a:p>
      </dgm:t>
    </dgm:pt>
    <dgm:pt modelId="{D7FB13CB-3BC7-4EB2-B3BB-84790D893D74}" type="parTrans" cxnId="{CA70D575-F660-4BC8-80AF-DE2F0472F989}">
      <dgm:prSet/>
      <dgm:spPr/>
      <dgm:t>
        <a:bodyPr/>
        <a:lstStyle/>
        <a:p>
          <a:endParaRPr lang="en-US"/>
        </a:p>
      </dgm:t>
    </dgm:pt>
    <dgm:pt modelId="{9C26A646-CBE2-4173-9729-45907543ADF5}">
      <dgm:prSet phldrT="[Text]" custT="1"/>
      <dgm:spPr/>
      <dgm:t>
        <a:bodyPr/>
        <a:lstStyle/>
        <a:p>
          <a:pPr algn="r"/>
          <a:r>
            <a:rPr lang="en-US" sz="2400" b="1" dirty="0"/>
            <a:t>Intervention Dev./Effectiveness</a:t>
          </a:r>
        </a:p>
      </dgm:t>
    </dgm:pt>
    <dgm:pt modelId="{88977481-D940-46D5-A1AF-78D15E505E51}" type="sibTrans" cxnId="{592B37FC-CCFF-4A18-B7F9-91060048522D}">
      <dgm:prSet/>
      <dgm:spPr/>
      <dgm:t>
        <a:bodyPr/>
        <a:lstStyle/>
        <a:p>
          <a:endParaRPr lang="en-US"/>
        </a:p>
      </dgm:t>
    </dgm:pt>
    <dgm:pt modelId="{798EAC2C-B837-4CDD-99E0-63D61E19C35B}" type="parTrans" cxnId="{592B37FC-CCFF-4A18-B7F9-91060048522D}">
      <dgm:prSet/>
      <dgm:spPr/>
      <dgm:t>
        <a:bodyPr/>
        <a:lstStyle/>
        <a:p>
          <a:endParaRPr lang="en-US"/>
        </a:p>
      </dgm:t>
    </dgm:pt>
    <dgm:pt modelId="{B1E6D309-950D-4542-832E-CB5CFB93C281}" type="pres">
      <dgm:prSet presAssocID="{8870177E-F5EC-4F73-B399-BBFE44CEE503}" presName="Name0" presStyleCnt="0">
        <dgm:presLayoutVars>
          <dgm:dir/>
          <dgm:animLvl val="lvl"/>
          <dgm:resizeHandles val="exact"/>
        </dgm:presLayoutVars>
      </dgm:prSet>
      <dgm:spPr/>
      <dgm:t>
        <a:bodyPr/>
        <a:lstStyle/>
        <a:p>
          <a:endParaRPr lang="en-US"/>
        </a:p>
      </dgm:t>
    </dgm:pt>
    <dgm:pt modelId="{8904DECE-A1EB-411B-9418-B3E0428C5367}" type="pres">
      <dgm:prSet presAssocID="{F13C4D25-7251-4356-8881-C1A81CBEC13B}" presName="linNode" presStyleCnt="0"/>
      <dgm:spPr/>
    </dgm:pt>
    <dgm:pt modelId="{CE133F42-C9FA-447A-B47A-A686B31A76AD}" type="pres">
      <dgm:prSet presAssocID="{F13C4D25-7251-4356-8881-C1A81CBEC13B}" presName="parTx" presStyleLbl="revTx" presStyleIdx="0" presStyleCnt="3" custScaleX="111994" custScaleY="60760">
        <dgm:presLayoutVars>
          <dgm:chMax val="1"/>
          <dgm:bulletEnabled val="1"/>
        </dgm:presLayoutVars>
      </dgm:prSet>
      <dgm:spPr/>
      <dgm:t>
        <a:bodyPr/>
        <a:lstStyle/>
        <a:p>
          <a:endParaRPr lang="en-US"/>
        </a:p>
      </dgm:t>
    </dgm:pt>
    <dgm:pt modelId="{32038554-C930-4CB0-8368-EF5DAB472365}" type="pres">
      <dgm:prSet presAssocID="{F13C4D25-7251-4356-8881-C1A81CBEC13B}" presName="bracket" presStyleLbl="parChTrans1D1" presStyleIdx="0" presStyleCnt="3"/>
      <dgm:spPr/>
    </dgm:pt>
    <dgm:pt modelId="{17EEDA61-A81D-4954-84F4-366675D52367}" type="pres">
      <dgm:prSet presAssocID="{F13C4D25-7251-4356-8881-C1A81CBEC13B}" presName="spH" presStyleCnt="0"/>
      <dgm:spPr/>
    </dgm:pt>
    <dgm:pt modelId="{D3F3EFAB-49A9-4E77-A5DF-7C6C871A0620}" type="pres">
      <dgm:prSet presAssocID="{F13C4D25-7251-4356-8881-C1A81CBEC13B}" presName="desTx" presStyleLbl="node1" presStyleIdx="0" presStyleCnt="3" custScaleX="102684" custScaleY="81489" custLinFactNeighborX="-70205" custLinFactNeighborY="-1469">
        <dgm:presLayoutVars>
          <dgm:bulletEnabled val="1"/>
        </dgm:presLayoutVars>
      </dgm:prSet>
      <dgm:spPr/>
      <dgm:t>
        <a:bodyPr/>
        <a:lstStyle/>
        <a:p>
          <a:endParaRPr lang="en-US"/>
        </a:p>
      </dgm:t>
    </dgm:pt>
    <dgm:pt modelId="{CD12E929-5BD8-4504-A52B-9C325B22E8DB}" type="pres">
      <dgm:prSet presAssocID="{9830226B-CC55-4FA8-BE10-64A7698F04BA}" presName="spV" presStyleCnt="0"/>
      <dgm:spPr/>
    </dgm:pt>
    <dgm:pt modelId="{11761912-5280-4BA7-BD41-0948086C2620}" type="pres">
      <dgm:prSet presAssocID="{9C26A646-CBE2-4173-9729-45907543ADF5}" presName="linNode" presStyleCnt="0"/>
      <dgm:spPr/>
    </dgm:pt>
    <dgm:pt modelId="{72C084E8-27E3-41BF-A6F5-0E818FAB7C70}" type="pres">
      <dgm:prSet presAssocID="{9C26A646-CBE2-4173-9729-45907543ADF5}" presName="parTx" presStyleLbl="revTx" presStyleIdx="1" presStyleCnt="3" custScaleX="111920" custScaleY="157032">
        <dgm:presLayoutVars>
          <dgm:chMax val="1"/>
          <dgm:bulletEnabled val="1"/>
        </dgm:presLayoutVars>
      </dgm:prSet>
      <dgm:spPr/>
      <dgm:t>
        <a:bodyPr/>
        <a:lstStyle/>
        <a:p>
          <a:endParaRPr lang="en-US"/>
        </a:p>
      </dgm:t>
    </dgm:pt>
    <dgm:pt modelId="{1711992D-D74D-4E26-A55F-70AA9445B4BB}" type="pres">
      <dgm:prSet presAssocID="{9C26A646-CBE2-4173-9729-45907543ADF5}" presName="bracket" presStyleLbl="parChTrans1D1" presStyleIdx="1" presStyleCnt="3"/>
      <dgm:spPr/>
    </dgm:pt>
    <dgm:pt modelId="{AFB19CA5-377A-429E-BE3F-2FCFBEA4FDA2}" type="pres">
      <dgm:prSet presAssocID="{9C26A646-CBE2-4173-9729-45907543ADF5}" presName="spH" presStyleCnt="0"/>
      <dgm:spPr/>
    </dgm:pt>
    <dgm:pt modelId="{FD7743E0-6353-436A-9B5D-0B1D85CC1EFB}" type="pres">
      <dgm:prSet presAssocID="{9C26A646-CBE2-4173-9729-45907543ADF5}" presName="desTx" presStyleLbl="node1" presStyleIdx="1" presStyleCnt="3" custScaleX="109907" custScaleY="89964">
        <dgm:presLayoutVars>
          <dgm:bulletEnabled val="1"/>
        </dgm:presLayoutVars>
      </dgm:prSet>
      <dgm:spPr/>
      <dgm:t>
        <a:bodyPr/>
        <a:lstStyle/>
        <a:p>
          <a:endParaRPr lang="en-US"/>
        </a:p>
      </dgm:t>
    </dgm:pt>
    <dgm:pt modelId="{82062300-68FE-4BAA-9016-32A1CFECC7A0}" type="pres">
      <dgm:prSet presAssocID="{88977481-D940-46D5-A1AF-78D15E505E51}" presName="spV" presStyleCnt="0"/>
      <dgm:spPr/>
    </dgm:pt>
    <dgm:pt modelId="{5D863090-D1C3-4B3B-A158-901106760AA4}" type="pres">
      <dgm:prSet presAssocID="{0325B3D3-AE84-4C82-9D64-5C8325C499AF}" presName="linNode" presStyleCnt="0"/>
      <dgm:spPr/>
    </dgm:pt>
    <dgm:pt modelId="{FCB1FBF3-8FCA-4050-8E4F-98531E4EF57C}" type="pres">
      <dgm:prSet presAssocID="{0325B3D3-AE84-4C82-9D64-5C8325C499AF}" presName="parTx" presStyleLbl="revTx" presStyleIdx="2" presStyleCnt="3">
        <dgm:presLayoutVars>
          <dgm:chMax val="1"/>
          <dgm:bulletEnabled val="1"/>
        </dgm:presLayoutVars>
      </dgm:prSet>
      <dgm:spPr/>
      <dgm:t>
        <a:bodyPr/>
        <a:lstStyle/>
        <a:p>
          <a:endParaRPr lang="en-US"/>
        </a:p>
      </dgm:t>
    </dgm:pt>
    <dgm:pt modelId="{D8386A56-2B4C-4E6B-8645-65420C55958F}" type="pres">
      <dgm:prSet presAssocID="{0325B3D3-AE84-4C82-9D64-5C8325C499AF}" presName="bracket" presStyleLbl="parChTrans1D1" presStyleIdx="2" presStyleCnt="3"/>
      <dgm:spPr/>
    </dgm:pt>
    <dgm:pt modelId="{6AAFD05B-DA61-40CC-8019-780E203A8B0E}" type="pres">
      <dgm:prSet presAssocID="{0325B3D3-AE84-4C82-9D64-5C8325C499AF}" presName="spH" presStyleCnt="0"/>
      <dgm:spPr/>
    </dgm:pt>
    <dgm:pt modelId="{4E92CCC3-56D3-48EF-AF16-92A0558D9E8F}" type="pres">
      <dgm:prSet presAssocID="{0325B3D3-AE84-4C82-9D64-5C8325C499AF}" presName="desTx" presStyleLbl="node1" presStyleIdx="2" presStyleCnt="3" custScaleX="108140" custScaleY="69990" custLinFactNeighborX="49795">
        <dgm:presLayoutVars>
          <dgm:bulletEnabled val="1"/>
        </dgm:presLayoutVars>
      </dgm:prSet>
      <dgm:spPr/>
      <dgm:t>
        <a:bodyPr/>
        <a:lstStyle/>
        <a:p>
          <a:endParaRPr lang="en-US"/>
        </a:p>
      </dgm:t>
    </dgm:pt>
  </dgm:ptLst>
  <dgm:cxnLst>
    <dgm:cxn modelId="{657C8291-F75A-45F6-B1B4-122F0331909D}" type="presOf" srcId="{F13C4D25-7251-4356-8881-C1A81CBEC13B}" destId="{CE133F42-C9FA-447A-B47A-A686B31A76AD}" srcOrd="0" destOrd="0" presId="urn:diagrams.loki3.com/BracketList+Icon"/>
    <dgm:cxn modelId="{AB1F5807-D82A-497F-875C-6408A2EE634F}" srcId="{8870177E-F5EC-4F73-B399-BBFE44CEE503}" destId="{F13C4D25-7251-4356-8881-C1A81CBEC13B}" srcOrd="0" destOrd="0" parTransId="{D18C884B-6C3B-4F24-9926-344F3DA89F6D}" sibTransId="{9830226B-CC55-4FA8-BE10-64A7698F04BA}"/>
    <dgm:cxn modelId="{78205C24-C27B-4471-9822-430C4E18FE24}" type="presOf" srcId="{87ED2F34-8579-4138-8135-29D48C362D5E}" destId="{FD7743E0-6353-436A-9B5D-0B1D85CC1EFB}" srcOrd="0" destOrd="0" presId="urn:diagrams.loki3.com/BracketList+Icon"/>
    <dgm:cxn modelId="{E135BD57-25CB-486E-88AA-6313507D2FB4}" type="presOf" srcId="{0759FAC1-FF4A-47DB-BC92-BCAA40729052}" destId="{D3F3EFAB-49A9-4E77-A5DF-7C6C871A0620}" srcOrd="0" destOrd="0" presId="urn:diagrams.loki3.com/BracketList+Icon"/>
    <dgm:cxn modelId="{EE4585BE-7622-4569-88B1-A2B7E499297E}" srcId="{F13C4D25-7251-4356-8881-C1A81CBEC13B}" destId="{0759FAC1-FF4A-47DB-BC92-BCAA40729052}" srcOrd="0" destOrd="0" parTransId="{D63197D2-E6E1-4332-9343-139F7A31DA0C}" sibTransId="{1AF51A4A-DB5A-4DEE-916B-444746D9CE2F}"/>
    <dgm:cxn modelId="{E31D4202-A211-4073-BF55-41C82035C36C}" srcId="{0325B3D3-AE84-4C82-9D64-5C8325C499AF}" destId="{1FAC9A4F-9FEF-49C1-B9DA-C35A96E58448}" srcOrd="0" destOrd="0" parTransId="{0FB802ED-1043-43F8-B73A-2BD8667BEF2A}" sibTransId="{72F3A8DC-1240-48BA-B188-B3FA4568B391}"/>
    <dgm:cxn modelId="{0855A6A4-C17B-4BD7-8380-26CD511DDB40}" srcId="{9C26A646-CBE2-4173-9729-45907543ADF5}" destId="{87ED2F34-8579-4138-8135-29D48C362D5E}" srcOrd="0" destOrd="0" parTransId="{A12E3AB8-A05E-4EDB-B836-EA4C7EC4BC94}" sibTransId="{E9F59933-16CA-4A97-A54B-BAE2D4287895}"/>
    <dgm:cxn modelId="{FD786CC3-12D3-447E-A331-609B065606E9}" type="presOf" srcId="{0325B3D3-AE84-4C82-9D64-5C8325C499AF}" destId="{FCB1FBF3-8FCA-4050-8E4F-98531E4EF57C}" srcOrd="0" destOrd="0" presId="urn:diagrams.loki3.com/BracketList+Icon"/>
    <dgm:cxn modelId="{C8165D06-A1F1-4FF9-A639-38B68189D666}" type="presOf" srcId="{8870177E-F5EC-4F73-B399-BBFE44CEE503}" destId="{B1E6D309-950D-4542-832E-CB5CFB93C281}" srcOrd="0" destOrd="0" presId="urn:diagrams.loki3.com/BracketList+Icon"/>
    <dgm:cxn modelId="{CA70D575-F660-4BC8-80AF-DE2F0472F989}" srcId="{8870177E-F5EC-4F73-B399-BBFE44CEE503}" destId="{0325B3D3-AE84-4C82-9D64-5C8325C499AF}" srcOrd="2" destOrd="0" parTransId="{D7FB13CB-3BC7-4EB2-B3BB-84790D893D74}" sibTransId="{C9F018BC-ED2B-4654-B831-B4041E3EE525}"/>
    <dgm:cxn modelId="{592B37FC-CCFF-4A18-B7F9-91060048522D}" srcId="{8870177E-F5EC-4F73-B399-BBFE44CEE503}" destId="{9C26A646-CBE2-4173-9729-45907543ADF5}" srcOrd="1" destOrd="0" parTransId="{798EAC2C-B837-4CDD-99E0-63D61E19C35B}" sibTransId="{88977481-D940-46D5-A1AF-78D15E505E51}"/>
    <dgm:cxn modelId="{B56C2382-8E40-4240-829D-CE303D57CCD8}" type="presOf" srcId="{9C26A646-CBE2-4173-9729-45907543ADF5}" destId="{72C084E8-27E3-41BF-A6F5-0E818FAB7C70}" srcOrd="0" destOrd="0" presId="urn:diagrams.loki3.com/BracketList+Icon"/>
    <dgm:cxn modelId="{62C497A4-4BF9-497D-9B1E-E9EF10D55325}" type="presOf" srcId="{1FAC9A4F-9FEF-49C1-B9DA-C35A96E58448}" destId="{4E92CCC3-56D3-48EF-AF16-92A0558D9E8F}" srcOrd="0" destOrd="0" presId="urn:diagrams.loki3.com/BracketList+Icon"/>
    <dgm:cxn modelId="{07C479E9-580E-46CB-B823-8A04FF8DE4C3}" type="presParOf" srcId="{B1E6D309-950D-4542-832E-CB5CFB93C281}" destId="{8904DECE-A1EB-411B-9418-B3E0428C5367}" srcOrd="0" destOrd="0" presId="urn:diagrams.loki3.com/BracketList+Icon"/>
    <dgm:cxn modelId="{3D8FF6D7-2CD0-45AC-BC73-700F0043ACE5}" type="presParOf" srcId="{8904DECE-A1EB-411B-9418-B3E0428C5367}" destId="{CE133F42-C9FA-447A-B47A-A686B31A76AD}" srcOrd="0" destOrd="0" presId="urn:diagrams.loki3.com/BracketList+Icon"/>
    <dgm:cxn modelId="{2E184BDE-A677-4691-8F0C-74AC2644E469}" type="presParOf" srcId="{8904DECE-A1EB-411B-9418-B3E0428C5367}" destId="{32038554-C930-4CB0-8368-EF5DAB472365}" srcOrd="1" destOrd="0" presId="urn:diagrams.loki3.com/BracketList+Icon"/>
    <dgm:cxn modelId="{D45208C9-FB32-4FCE-999A-7BA605B762AC}" type="presParOf" srcId="{8904DECE-A1EB-411B-9418-B3E0428C5367}" destId="{17EEDA61-A81D-4954-84F4-366675D52367}" srcOrd="2" destOrd="0" presId="urn:diagrams.loki3.com/BracketList+Icon"/>
    <dgm:cxn modelId="{B60B760B-EDBE-484D-8095-7CA96ACF97E5}" type="presParOf" srcId="{8904DECE-A1EB-411B-9418-B3E0428C5367}" destId="{D3F3EFAB-49A9-4E77-A5DF-7C6C871A0620}" srcOrd="3" destOrd="0" presId="urn:diagrams.loki3.com/BracketList+Icon"/>
    <dgm:cxn modelId="{6B41CD39-D283-4AEC-8772-17B38519425E}" type="presParOf" srcId="{B1E6D309-950D-4542-832E-CB5CFB93C281}" destId="{CD12E929-5BD8-4504-A52B-9C325B22E8DB}" srcOrd="1" destOrd="0" presId="urn:diagrams.loki3.com/BracketList+Icon"/>
    <dgm:cxn modelId="{B59A5748-9746-4AFB-BB3F-1851D76D0270}" type="presParOf" srcId="{B1E6D309-950D-4542-832E-CB5CFB93C281}" destId="{11761912-5280-4BA7-BD41-0948086C2620}" srcOrd="2" destOrd="0" presId="urn:diagrams.loki3.com/BracketList+Icon"/>
    <dgm:cxn modelId="{2756D6F1-BEC2-44FA-87E6-EE3310C2629C}" type="presParOf" srcId="{11761912-5280-4BA7-BD41-0948086C2620}" destId="{72C084E8-27E3-41BF-A6F5-0E818FAB7C70}" srcOrd="0" destOrd="0" presId="urn:diagrams.loki3.com/BracketList+Icon"/>
    <dgm:cxn modelId="{19EC546B-AFF7-40D6-87BD-87C109E41DDB}" type="presParOf" srcId="{11761912-5280-4BA7-BD41-0948086C2620}" destId="{1711992D-D74D-4E26-A55F-70AA9445B4BB}" srcOrd="1" destOrd="0" presId="urn:diagrams.loki3.com/BracketList+Icon"/>
    <dgm:cxn modelId="{6A674F80-5F71-4A34-BED4-F13F3324F9FA}" type="presParOf" srcId="{11761912-5280-4BA7-BD41-0948086C2620}" destId="{AFB19CA5-377A-429E-BE3F-2FCFBEA4FDA2}" srcOrd="2" destOrd="0" presId="urn:diagrams.loki3.com/BracketList+Icon"/>
    <dgm:cxn modelId="{73F4953B-EA58-474F-B62B-B7C747D5C443}" type="presParOf" srcId="{11761912-5280-4BA7-BD41-0948086C2620}" destId="{FD7743E0-6353-436A-9B5D-0B1D85CC1EFB}" srcOrd="3" destOrd="0" presId="urn:diagrams.loki3.com/BracketList+Icon"/>
    <dgm:cxn modelId="{5808C228-2331-4DAB-B61E-4A855B937F54}" type="presParOf" srcId="{B1E6D309-950D-4542-832E-CB5CFB93C281}" destId="{82062300-68FE-4BAA-9016-32A1CFECC7A0}" srcOrd="3" destOrd="0" presId="urn:diagrams.loki3.com/BracketList+Icon"/>
    <dgm:cxn modelId="{430E2A96-3F88-4DE7-886B-10FD6963C0D1}" type="presParOf" srcId="{B1E6D309-950D-4542-832E-CB5CFB93C281}" destId="{5D863090-D1C3-4B3B-A158-901106760AA4}" srcOrd="4" destOrd="0" presId="urn:diagrams.loki3.com/BracketList+Icon"/>
    <dgm:cxn modelId="{E7A72DA9-96D0-4F84-8DEE-9166EEB263A8}" type="presParOf" srcId="{5D863090-D1C3-4B3B-A158-901106760AA4}" destId="{FCB1FBF3-8FCA-4050-8E4F-98531E4EF57C}" srcOrd="0" destOrd="0" presId="urn:diagrams.loki3.com/BracketList+Icon"/>
    <dgm:cxn modelId="{432D3BE9-476C-4171-8B4E-106CE9DFDA9C}" type="presParOf" srcId="{5D863090-D1C3-4B3B-A158-901106760AA4}" destId="{D8386A56-2B4C-4E6B-8645-65420C55958F}" srcOrd="1" destOrd="0" presId="urn:diagrams.loki3.com/BracketList+Icon"/>
    <dgm:cxn modelId="{049A9266-CBC3-455C-935C-5E65E9062675}" type="presParOf" srcId="{5D863090-D1C3-4B3B-A158-901106760AA4}" destId="{6AAFD05B-DA61-40CC-8019-780E203A8B0E}" srcOrd="2" destOrd="0" presId="urn:diagrams.loki3.com/BracketList+Icon"/>
    <dgm:cxn modelId="{07DC3C44-6F15-49C7-9A52-E700311DF8CE}" type="presParOf" srcId="{5D863090-D1C3-4B3B-A158-901106760AA4}" destId="{4E92CCC3-56D3-48EF-AF16-92A0558D9E8F}"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33F42-C9FA-447A-B47A-A686B31A76AD}">
      <dsp:nvSpPr>
        <dsp:cNvPr id="0" name=""/>
        <dsp:cNvSpPr/>
      </dsp:nvSpPr>
      <dsp:spPr>
        <a:xfrm>
          <a:off x="1668" y="493071"/>
          <a:ext cx="2718008" cy="5742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1" kern="1200" dirty="0"/>
            <a:t>Explore/Describe</a:t>
          </a:r>
        </a:p>
      </dsp:txBody>
      <dsp:txXfrm>
        <a:off x="1668" y="493071"/>
        <a:ext cx="2718008" cy="574200"/>
      </dsp:txXfrm>
    </dsp:sp>
    <dsp:sp modelId="{32038554-C930-4CB0-8368-EF5DAB472365}">
      <dsp:nvSpPr>
        <dsp:cNvPr id="0" name=""/>
        <dsp:cNvSpPr/>
      </dsp:nvSpPr>
      <dsp:spPr>
        <a:xfrm>
          <a:off x="2719677" y="62421"/>
          <a:ext cx="543601" cy="14355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F3EFAB-49A9-4E77-A5DF-7C6C871A0620}">
      <dsp:nvSpPr>
        <dsp:cNvPr id="0" name=""/>
        <dsp:cNvSpPr/>
      </dsp:nvSpPr>
      <dsp:spPr>
        <a:xfrm>
          <a:off x="3328065" y="174197"/>
          <a:ext cx="7591411" cy="1169774"/>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R-1:</a:t>
          </a:r>
          <a:r>
            <a:rPr lang="en-US" sz="2300" kern="1200" dirty="0"/>
            <a:t> </a:t>
          </a:r>
          <a:r>
            <a:rPr lang="en-US" sz="2300" i="1" kern="1200" dirty="0"/>
            <a:t>A qualitative study of barriers and facilitators to accessing high fidelity IPS from the perspectives of multiple stakeholders</a:t>
          </a:r>
          <a:endParaRPr lang="en-US" sz="2300" kern="1200" dirty="0"/>
        </a:p>
      </dsp:txBody>
      <dsp:txXfrm>
        <a:off x="3328065" y="174197"/>
        <a:ext cx="7591411" cy="1169774"/>
      </dsp:txXfrm>
    </dsp:sp>
    <dsp:sp modelId="{72C084E8-27E3-41BF-A6F5-0E818FAB7C70}">
      <dsp:nvSpPr>
        <dsp:cNvPr id="0" name=""/>
        <dsp:cNvSpPr/>
      </dsp:nvSpPr>
      <dsp:spPr>
        <a:xfrm>
          <a:off x="1668" y="1935974"/>
          <a:ext cx="2601028" cy="5742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1" kern="1200" dirty="0"/>
            <a:t>Explore/Describe</a:t>
          </a:r>
        </a:p>
      </dsp:txBody>
      <dsp:txXfrm>
        <a:off x="1668" y="1935974"/>
        <a:ext cx="2601028" cy="574200"/>
      </dsp:txXfrm>
    </dsp:sp>
    <dsp:sp modelId="{1711992D-D74D-4E26-A55F-70AA9445B4BB}">
      <dsp:nvSpPr>
        <dsp:cNvPr id="0" name=""/>
        <dsp:cNvSpPr/>
      </dsp:nvSpPr>
      <dsp:spPr>
        <a:xfrm>
          <a:off x="2602697" y="1702706"/>
          <a:ext cx="518179" cy="1040737"/>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7743E0-6353-436A-9B5D-0B1D85CC1EFB}">
      <dsp:nvSpPr>
        <dsp:cNvPr id="0" name=""/>
        <dsp:cNvSpPr/>
      </dsp:nvSpPr>
      <dsp:spPr>
        <a:xfrm>
          <a:off x="3328148" y="1602321"/>
          <a:ext cx="7745412" cy="1241506"/>
        </a:xfrm>
        <a:prstGeom prst="rect">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R-2:</a:t>
          </a:r>
          <a:r>
            <a:rPr lang="en-US" sz="2300" kern="1200" dirty="0"/>
            <a:t> </a:t>
          </a:r>
          <a:r>
            <a:rPr lang="en-US" sz="2300" i="1" kern="1200" dirty="0"/>
            <a:t>Development of a typology of provider-generated adaptations of IPS</a:t>
          </a:r>
          <a:endParaRPr lang="en-US" sz="2300" kern="1200" dirty="0"/>
        </a:p>
      </dsp:txBody>
      <dsp:txXfrm>
        <a:off x="3328148" y="1602321"/>
        <a:ext cx="7745412" cy="1241506"/>
      </dsp:txXfrm>
    </dsp:sp>
    <dsp:sp modelId="{FCB1FBF3-8FCA-4050-8E4F-98531E4EF57C}">
      <dsp:nvSpPr>
        <dsp:cNvPr id="0" name=""/>
        <dsp:cNvSpPr/>
      </dsp:nvSpPr>
      <dsp:spPr>
        <a:xfrm>
          <a:off x="1668" y="3594203"/>
          <a:ext cx="2623351" cy="5742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1" kern="1200" dirty="0"/>
            <a:t>Descriptive</a:t>
          </a:r>
        </a:p>
      </dsp:txBody>
      <dsp:txXfrm>
        <a:off x="1668" y="3594203"/>
        <a:ext cx="2623351" cy="574200"/>
      </dsp:txXfrm>
    </dsp:sp>
    <dsp:sp modelId="{D8386A56-2B4C-4E6B-8645-65420C55958F}">
      <dsp:nvSpPr>
        <dsp:cNvPr id="0" name=""/>
        <dsp:cNvSpPr/>
      </dsp:nvSpPr>
      <dsp:spPr>
        <a:xfrm>
          <a:off x="2625020" y="2948228"/>
          <a:ext cx="524670" cy="186615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E92CCC3-56D3-48EF-AF16-92A0558D9E8F}">
      <dsp:nvSpPr>
        <dsp:cNvPr id="0" name=""/>
        <dsp:cNvSpPr/>
      </dsp:nvSpPr>
      <dsp:spPr>
        <a:xfrm>
          <a:off x="3359559" y="3228243"/>
          <a:ext cx="7716347" cy="1306118"/>
        </a:xfrm>
        <a:prstGeom prst="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R-3: </a:t>
          </a:r>
          <a:r>
            <a:rPr lang="en-US" sz="2300" i="1" kern="1200" dirty="0"/>
            <a:t>A study</a:t>
          </a:r>
          <a:r>
            <a:rPr lang="en-US" sz="2300" kern="1200" dirty="0"/>
            <a:t> </a:t>
          </a:r>
          <a:r>
            <a:rPr lang="en-US" sz="2300" i="1" kern="1200" dirty="0"/>
            <a:t>of provider generated adaptations of IPS using performance-based incentives to reduce staff turnover and improve client outcomes</a:t>
          </a:r>
          <a:endParaRPr lang="en-US" sz="2300" kern="1200" dirty="0"/>
        </a:p>
      </dsp:txBody>
      <dsp:txXfrm>
        <a:off x="3359559" y="3228243"/>
        <a:ext cx="7716347" cy="1306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33F42-C9FA-447A-B47A-A686B31A76AD}">
      <dsp:nvSpPr>
        <dsp:cNvPr id="0" name=""/>
        <dsp:cNvSpPr/>
      </dsp:nvSpPr>
      <dsp:spPr>
        <a:xfrm>
          <a:off x="1668" y="434095"/>
          <a:ext cx="2956169" cy="61054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100000"/>
            </a:lnSpc>
            <a:spcBef>
              <a:spcPct val="0"/>
            </a:spcBef>
            <a:spcAft>
              <a:spcPct val="35000"/>
            </a:spcAft>
          </a:pPr>
          <a:r>
            <a:rPr lang="en-US" sz="2400" b="1" kern="1200" dirty="0"/>
            <a:t>Effectiveness/RCT</a:t>
          </a:r>
        </a:p>
        <a:p>
          <a:pPr lvl="0" algn="r" defTabSz="1066800">
            <a:lnSpc>
              <a:spcPct val="100000"/>
            </a:lnSpc>
            <a:spcBef>
              <a:spcPct val="0"/>
            </a:spcBef>
            <a:spcAft>
              <a:spcPct val="35000"/>
            </a:spcAft>
          </a:pPr>
          <a:r>
            <a:rPr lang="en-US" sz="2400" b="1" kern="1200" dirty="0"/>
            <a:t>Scaling Up</a:t>
          </a:r>
        </a:p>
      </dsp:txBody>
      <dsp:txXfrm>
        <a:off x="1668" y="434095"/>
        <a:ext cx="2956169" cy="610546"/>
      </dsp:txXfrm>
    </dsp:sp>
    <dsp:sp modelId="{32038554-C930-4CB0-8368-EF5DAB472365}">
      <dsp:nvSpPr>
        <dsp:cNvPr id="0" name=""/>
        <dsp:cNvSpPr/>
      </dsp:nvSpPr>
      <dsp:spPr>
        <a:xfrm>
          <a:off x="2957838" y="32833"/>
          <a:ext cx="527915" cy="141307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F3EFAB-49A9-4E77-A5DF-7C6C871A0620}">
      <dsp:nvSpPr>
        <dsp:cNvPr id="0" name=""/>
        <dsp:cNvSpPr/>
      </dsp:nvSpPr>
      <dsp:spPr>
        <a:xfrm>
          <a:off x="3548671" y="142862"/>
          <a:ext cx="7372355" cy="1151496"/>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R-4:</a:t>
          </a:r>
          <a:r>
            <a:rPr lang="en-US" sz="2300" i="1" kern="1200" dirty="0"/>
            <a:t> A pilot randomized trial of evidence-based (cognitive) self-management strategies for employment success delivered by IPS Specialists</a:t>
          </a:r>
          <a:endParaRPr lang="en-US" sz="2300" kern="1200" dirty="0"/>
        </a:p>
      </dsp:txBody>
      <dsp:txXfrm>
        <a:off x="3548671" y="142862"/>
        <a:ext cx="7372355" cy="1151496"/>
      </dsp:txXfrm>
    </dsp:sp>
    <dsp:sp modelId="{72C084E8-27E3-41BF-A6F5-0E818FAB7C70}">
      <dsp:nvSpPr>
        <dsp:cNvPr id="0" name=""/>
        <dsp:cNvSpPr/>
      </dsp:nvSpPr>
      <dsp:spPr>
        <a:xfrm>
          <a:off x="1668" y="1618301"/>
          <a:ext cx="2824061" cy="125146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1" kern="1200" dirty="0"/>
            <a:t>Intervention Dev./Effectiveness</a:t>
          </a:r>
        </a:p>
      </dsp:txBody>
      <dsp:txXfrm>
        <a:off x="1668" y="1618301"/>
        <a:ext cx="2824061" cy="1251466"/>
      </dsp:txXfrm>
    </dsp:sp>
    <dsp:sp modelId="{1711992D-D74D-4E26-A55F-70AA9445B4BB}">
      <dsp:nvSpPr>
        <dsp:cNvPr id="0" name=""/>
        <dsp:cNvSpPr/>
      </dsp:nvSpPr>
      <dsp:spPr>
        <a:xfrm>
          <a:off x="2825730" y="1546703"/>
          <a:ext cx="504657" cy="1394662"/>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7743E0-6353-436A-9B5D-0B1D85CC1EFB}">
      <dsp:nvSpPr>
        <dsp:cNvPr id="0" name=""/>
        <dsp:cNvSpPr/>
      </dsp:nvSpPr>
      <dsp:spPr>
        <a:xfrm>
          <a:off x="3532250" y="1616688"/>
          <a:ext cx="7543288" cy="1254694"/>
        </a:xfrm>
        <a:prstGeom prst="rect">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R-5:</a:t>
          </a:r>
          <a:r>
            <a:rPr lang="en-US" sz="2300" kern="1200" dirty="0"/>
            <a:t> </a:t>
          </a:r>
          <a:r>
            <a:rPr lang="en-US" sz="2300" i="1" kern="1200" dirty="0"/>
            <a:t>Mastering the World of Work: Development and testing of a work-focused metacognitive intervention to improve employment outcomes </a:t>
          </a:r>
          <a:endParaRPr lang="en-US" sz="2300" kern="1200" dirty="0"/>
        </a:p>
      </dsp:txBody>
      <dsp:txXfrm>
        <a:off x="3532250" y="1616688"/>
        <a:ext cx="7543288" cy="1254694"/>
      </dsp:txXfrm>
    </dsp:sp>
    <dsp:sp modelId="{FCB1FBF3-8FCA-4050-8E4F-98531E4EF57C}">
      <dsp:nvSpPr>
        <dsp:cNvPr id="0" name=""/>
        <dsp:cNvSpPr/>
      </dsp:nvSpPr>
      <dsp:spPr>
        <a:xfrm>
          <a:off x="1668" y="3665866"/>
          <a:ext cx="2623351" cy="5544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1" kern="1200" dirty="0"/>
            <a:t>Effectiveness/RCT</a:t>
          </a:r>
        </a:p>
      </dsp:txBody>
      <dsp:txXfrm>
        <a:off x="1668" y="3665866"/>
        <a:ext cx="2623351" cy="554400"/>
      </dsp:txXfrm>
    </dsp:sp>
    <dsp:sp modelId="{D8386A56-2B4C-4E6B-8645-65420C55958F}">
      <dsp:nvSpPr>
        <dsp:cNvPr id="0" name=""/>
        <dsp:cNvSpPr/>
      </dsp:nvSpPr>
      <dsp:spPr>
        <a:xfrm>
          <a:off x="2625020" y="3042166"/>
          <a:ext cx="524670" cy="18018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E92CCC3-56D3-48EF-AF16-92A0558D9E8F}">
      <dsp:nvSpPr>
        <dsp:cNvPr id="0" name=""/>
        <dsp:cNvSpPr/>
      </dsp:nvSpPr>
      <dsp:spPr>
        <a:xfrm>
          <a:off x="3361228" y="3312526"/>
          <a:ext cx="7716347" cy="1261079"/>
        </a:xfrm>
        <a:prstGeom prst="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t>R-6:</a:t>
          </a:r>
          <a:r>
            <a:rPr lang="en-US" sz="2300" kern="1200" dirty="0"/>
            <a:t> </a:t>
          </a:r>
          <a:r>
            <a:rPr lang="en-US" sz="2300" i="1" kern="1200" dirty="0"/>
            <a:t>FastTrack: Enhancing IPS services with a career guidance + supported education intervention to improve work outcomes and earnings</a:t>
          </a:r>
          <a:r>
            <a:rPr lang="en-US" sz="2300" kern="1200" dirty="0"/>
            <a:t> </a:t>
          </a:r>
        </a:p>
      </dsp:txBody>
      <dsp:txXfrm>
        <a:off x="3361228" y="3312526"/>
        <a:ext cx="7716347" cy="1261079"/>
      </dsp:txXfrm>
    </dsp:sp>
  </dsp:spTree>
</dsp:drawing>
</file>

<file path=ppt/diagrams/layout1.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CF9B07-738A-4F14-BE32-F71CBD0AA0AE}" type="datetimeFigureOut">
              <a:rPr lang="en-US" smtClean="0"/>
              <a:t>3/2/2020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20CF6A-A6E5-4D11-BA8A-FD897CC2F7A9}" type="slidenum">
              <a:rPr lang="en-US" smtClean="0"/>
              <a:t>‹#›</a:t>
            </a:fld>
            <a:endParaRPr lang="en-US"/>
          </a:p>
        </p:txBody>
      </p:sp>
    </p:spTree>
    <p:extLst>
      <p:ext uri="{BB962C8B-B14F-4D97-AF65-F5344CB8AC3E}">
        <p14:creationId xmlns:p14="http://schemas.microsoft.com/office/powerpoint/2010/main" val="3258887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73695-08CA-48EE-8187-83E593A3A5BD}" type="datetimeFigureOut">
              <a:rPr lang="en-US" smtClean="0"/>
              <a:t>3/2/2020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8E58-97E0-492A-89F4-BBF85425DB71}" type="slidenum">
              <a:rPr lang="en-US" smtClean="0"/>
              <a:t>‹#›</a:t>
            </a:fld>
            <a:endParaRPr lang="en-US"/>
          </a:p>
        </p:txBody>
      </p:sp>
    </p:spTree>
    <p:extLst>
      <p:ext uri="{BB962C8B-B14F-4D97-AF65-F5344CB8AC3E}">
        <p14:creationId xmlns:p14="http://schemas.microsoft.com/office/powerpoint/2010/main" val="308762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1AFCBB-B5C3-4BBF-9F15-B43355F24B39}"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1087976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5BC11-AEF2-423D-BE91-24C8706A2D9A}"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22378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46B6FC-B37F-40DC-B693-C7E64ACDDE8A}"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115788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3E99F0-959E-40F8-A17F-693F40A7625B}"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203734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0EA19E-3945-482D-A9B6-5FF444D026BB}" type="datetime1">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242932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5120AB-B286-4152-BE95-B60BDB944275}" type="datetime1">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2008137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91B338-2990-4B3C-90DE-F0966715F1F8}" type="datetime1">
              <a:rPr lang="en-US" smtClean="0"/>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1826553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906925-2754-4D49-B9AC-25FB84F1170D}" type="datetime1">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56552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05D5D0-3927-4D0E-A915-9DACE2D4B376}" type="datetime1">
              <a:rPr lang="en-US" smtClean="0"/>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252193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99D21D-9ABF-42AA-BDF0-358D2A6A6672}" type="datetime1">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385957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423C6E-3434-411B-BA5B-B6CACD682453}" type="datetime1">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0A5E7-365E-47EB-A805-C90B5F6EA1ED}" type="slidenum">
              <a:rPr lang="en-US" smtClean="0"/>
              <a:t>‹#›</a:t>
            </a:fld>
            <a:endParaRPr lang="en-US"/>
          </a:p>
        </p:txBody>
      </p:sp>
    </p:spTree>
    <p:extLst>
      <p:ext uri="{BB962C8B-B14F-4D97-AF65-F5344CB8AC3E}">
        <p14:creationId xmlns:p14="http://schemas.microsoft.com/office/powerpoint/2010/main" val="87563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BD31A-2504-487C-A1C5-2C35C62056A3}" type="datetime1">
              <a:rPr lang="en-US" smtClean="0"/>
              <a:t>3/2/2020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0A5E7-365E-47EB-A805-C90B5F6EA1ED}" type="slidenum">
              <a:rPr lang="en-US" smtClean="0"/>
              <a:t>‹#›</a:t>
            </a:fld>
            <a:endParaRPr lang="en-US"/>
          </a:p>
        </p:txBody>
      </p:sp>
    </p:spTree>
    <p:extLst>
      <p:ext uri="{BB962C8B-B14F-4D97-AF65-F5344CB8AC3E}">
        <p14:creationId xmlns:p14="http://schemas.microsoft.com/office/powerpoint/2010/main" val="1704745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mfarkas@bu.edu" TargetMode="External"/><Relationship Id="rId7" Type="http://schemas.openxmlformats.org/officeDocument/2006/relationships/hyperlink" Target="mailto:mcgurk@bu.edu" TargetMode="External"/><Relationship Id="rId2" Type="http://schemas.openxmlformats.org/officeDocument/2006/relationships/hyperlink" Target="mailto:erogers@bu.edu" TargetMode="External"/><Relationship Id="rId1" Type="http://schemas.openxmlformats.org/officeDocument/2006/relationships/slideLayout" Target="../slideLayouts/slideLayout2.xml"/><Relationship Id="rId6" Type="http://schemas.openxmlformats.org/officeDocument/2006/relationships/hyperlink" Target="mailto:Vasudha@bu.edu" TargetMode="External"/><Relationship Id="rId5" Type="http://schemas.openxmlformats.org/officeDocument/2006/relationships/hyperlink" Target="mailto:mueser@bu.edu" TargetMode="External"/><Relationship Id="rId4" Type="http://schemas.openxmlformats.org/officeDocument/2006/relationships/hyperlink" Target="mailto:Zlatka@b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subTitle" idx="1"/>
          </p:nvPr>
        </p:nvSpPr>
        <p:spPr bwMode="auto">
          <a:xfrm>
            <a:off x="1031357" y="5006087"/>
            <a:ext cx="10133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lang="en-US" sz="1200" dirty="0">
                <a:ea typeface="Verdana" panose="020B0604030504040204" pitchFamily="34" charset="0"/>
                <a:cs typeface="Verdana" panose="020B0604030504040204" pitchFamily="34" charset="0"/>
              </a:rPr>
              <a:t>This conference presentation is supported in part under a grant with funding from the National Institute on Disability, Independent Living, and Rehabilitation Research, and from the Center for Mental Health Services Substance Abuse and Mental Health Services Administration, United States Department of Health and Human Services (NIDILRR grant 90RT5029). NIDILRR is a Center within the Administration for Community Living (ACL), Department of Health and Human Services (HHS). The contents of this conference do not necessarily represent the policy of NIDILRR, ACL, HHS, or of SAMHSA and you should not assume endorsement by the Federal Government.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907" y="349304"/>
            <a:ext cx="6514285" cy="800000"/>
          </a:xfrm>
          <a:prstGeom prst="rect">
            <a:avLst/>
          </a:prstGeom>
        </p:spPr>
      </p:pic>
      <p:sp>
        <p:nvSpPr>
          <p:cNvPr id="6" name="TextBox 5"/>
          <p:cNvSpPr txBox="1"/>
          <p:nvPr/>
        </p:nvSpPr>
        <p:spPr>
          <a:xfrm>
            <a:off x="1902741" y="3621092"/>
            <a:ext cx="8765177" cy="1169551"/>
          </a:xfrm>
          <a:prstGeom prst="rect">
            <a:avLst/>
          </a:prstGeom>
          <a:noFill/>
        </p:spPr>
        <p:txBody>
          <a:bodyPr wrap="square" rtlCol="0">
            <a:spAutoFit/>
          </a:bodyPr>
          <a:lstStyle/>
          <a:p>
            <a:pPr algn="ctr"/>
            <a:r>
              <a:rPr lang="en-US" sz="1400" b="1" dirty="0">
                <a:latin typeface="+mj-lt"/>
                <a:ea typeface="Verdana" panose="020B0604030504040204" pitchFamily="34" charset="0"/>
                <a:cs typeface="Verdana" panose="020B0604030504040204" pitchFamily="34" charset="0"/>
              </a:rPr>
              <a:t>E. Sally Rogers, Sc.D.</a:t>
            </a:r>
          </a:p>
          <a:p>
            <a:pPr algn="ctr"/>
            <a:r>
              <a:rPr lang="en-US" sz="1400" b="1" dirty="0">
                <a:latin typeface="+mj-lt"/>
                <a:ea typeface="Verdana" panose="020B0604030504040204" pitchFamily="34" charset="0"/>
                <a:cs typeface="Verdana" panose="020B0604030504040204" pitchFamily="34" charset="0"/>
              </a:rPr>
              <a:t>Executive Director and Research Professor; Co-PI RRTC</a:t>
            </a:r>
          </a:p>
          <a:p>
            <a:pPr algn="ctr"/>
            <a:endParaRPr lang="en-US" sz="1400" b="1" dirty="0">
              <a:latin typeface="+mj-lt"/>
              <a:ea typeface="Verdana" panose="020B0604030504040204" pitchFamily="34" charset="0"/>
              <a:cs typeface="Verdana" panose="020B0604030504040204" pitchFamily="34" charset="0"/>
            </a:endParaRPr>
          </a:p>
          <a:p>
            <a:pPr algn="ctr"/>
            <a:r>
              <a:rPr lang="en-US" sz="1400" b="1" dirty="0">
                <a:ea typeface="Verdana" panose="020B0604030504040204" pitchFamily="34" charset="0"/>
                <a:cs typeface="Verdana" panose="020B0604030504040204" pitchFamily="34" charset="0"/>
              </a:rPr>
              <a:t>Marianne Farkas, Director of TDTA and Clinical Professor, Co-PI RRTC</a:t>
            </a:r>
          </a:p>
          <a:p>
            <a:pPr algn="ctr"/>
            <a:endParaRPr lang="en-US" sz="1400" b="1" dirty="0">
              <a:latin typeface="+mj-lt"/>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19" y="5948402"/>
            <a:ext cx="1694922" cy="84972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6597" y="6114083"/>
            <a:ext cx="2315719" cy="601486"/>
          </a:xfrm>
          <a:prstGeom prst="rect">
            <a:avLst/>
          </a:prstGeom>
        </p:spPr>
      </p:pic>
      <p:sp>
        <p:nvSpPr>
          <p:cNvPr id="9" name="Title 8"/>
          <p:cNvSpPr>
            <a:spLocks noGrp="1"/>
          </p:cNvSpPr>
          <p:nvPr>
            <p:ph type="ctrTitle"/>
          </p:nvPr>
        </p:nvSpPr>
        <p:spPr>
          <a:xfrm>
            <a:off x="1524000" y="1397725"/>
            <a:ext cx="9144000" cy="2416629"/>
          </a:xfrm>
        </p:spPr>
        <p:txBody>
          <a:bodyPr>
            <a:normAutofit fontScale="90000"/>
          </a:bodyPr>
          <a:lstStyle/>
          <a:p>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b="1" dirty="0"/>
              <a:t>Augmenting and innovating evidence-based and promising employment services to increase vocational recovery among people with psychiatric conditions</a:t>
            </a:r>
            <a:r>
              <a:rPr lang="en-US" b="1" dirty="0"/>
              <a:t/>
            </a:r>
            <a:br>
              <a:rPr lang="en-US" b="1" dirty="0"/>
            </a:br>
            <a:r>
              <a:rPr lang="en-US" b="1" dirty="0"/>
              <a:t> </a:t>
            </a:r>
          </a:p>
        </p:txBody>
      </p:sp>
    </p:spTree>
    <p:extLst>
      <p:ext uri="{BB962C8B-B14F-4D97-AF65-F5344CB8AC3E}">
        <p14:creationId xmlns:p14="http://schemas.microsoft.com/office/powerpoint/2010/main" val="93790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79102"/>
            <a:ext cx="10515600" cy="1325563"/>
          </a:xfrm>
        </p:spPr>
        <p:txBody>
          <a:bodyPr>
            <a:normAutofit fontScale="90000"/>
          </a:bodyPr>
          <a:lstStyle/>
          <a:p>
            <a:pPr algn="ctr"/>
            <a:r>
              <a:rPr lang="en-US" b="1" dirty="0"/>
              <a:t>RRTC Employment Research Projects 2009-2019</a:t>
            </a:r>
            <a:br>
              <a:rPr lang="en-US" b="1" dirty="0"/>
            </a:br>
            <a:endParaRPr lang="en-US" b="1" dirty="0"/>
          </a:p>
        </p:txBody>
      </p:sp>
      <p:sp>
        <p:nvSpPr>
          <p:cNvPr id="3" name="Content Placeholder 2"/>
          <p:cNvSpPr>
            <a:spLocks noGrp="1"/>
          </p:cNvSpPr>
          <p:nvPr>
            <p:ph idx="1"/>
          </p:nvPr>
        </p:nvSpPr>
        <p:spPr>
          <a:xfrm>
            <a:off x="838199" y="1504665"/>
            <a:ext cx="10515600" cy="4619352"/>
          </a:xfrm>
        </p:spPr>
        <p:txBody>
          <a:bodyPr>
            <a:normAutofit lnSpcReduction="10000"/>
          </a:bodyPr>
          <a:lstStyle/>
          <a:p>
            <a:pPr>
              <a:lnSpc>
                <a:spcPct val="100000"/>
              </a:lnSpc>
            </a:pPr>
            <a:r>
              <a:rPr lang="en-US" sz="2400" dirty="0"/>
              <a:t>Research projects spanning all levels of research: exploratory and descriptive, developmental, intervention testing and scaling up activities.</a:t>
            </a:r>
          </a:p>
          <a:p>
            <a:pPr marL="0" indent="0">
              <a:lnSpc>
                <a:spcPct val="100000"/>
              </a:lnSpc>
              <a:buNone/>
            </a:pPr>
            <a:endParaRPr lang="en-US" sz="2400" dirty="0"/>
          </a:p>
          <a:p>
            <a:pPr>
              <a:lnSpc>
                <a:spcPct val="100000"/>
              </a:lnSpc>
            </a:pPr>
            <a:r>
              <a:rPr lang="en-US" sz="2400" dirty="0"/>
              <a:t>Several randomized clinical trials of employment related interventions designed to fill the gaps in existing vocational services.</a:t>
            </a:r>
          </a:p>
          <a:p>
            <a:pPr>
              <a:lnSpc>
                <a:spcPct val="100000"/>
              </a:lnSpc>
            </a:pPr>
            <a:endParaRPr lang="en-US" sz="2400" dirty="0"/>
          </a:p>
          <a:p>
            <a:pPr>
              <a:lnSpc>
                <a:spcPct val="100000"/>
              </a:lnSpc>
            </a:pPr>
            <a:r>
              <a:rPr lang="en-US" sz="2400" dirty="0"/>
              <a:t>Secondary analyses of existing data sets to better understand predictors of employment success.</a:t>
            </a:r>
          </a:p>
          <a:p>
            <a:pPr>
              <a:lnSpc>
                <a:spcPct val="100000"/>
              </a:lnSpc>
            </a:pPr>
            <a:endParaRPr lang="en-US" sz="2400" dirty="0"/>
          </a:p>
          <a:p>
            <a:pPr>
              <a:lnSpc>
                <a:spcPct val="100000"/>
              </a:lnSpc>
            </a:pPr>
            <a:r>
              <a:rPr lang="en-US" sz="2400" dirty="0"/>
              <a:t>Policy studies of adoption of supported employment and “high performing” states with respect to SE.</a:t>
            </a:r>
          </a:p>
          <a:p>
            <a:endParaRPr lang="en-US" dirty="0"/>
          </a:p>
        </p:txBody>
      </p:sp>
      <p:pic>
        <p:nvPicPr>
          <p:cNvPr id="7" name="Picture 6"/>
          <p:cNvPicPr>
            <a:picLocks noChangeAspect="1"/>
          </p:cNvPicPr>
          <p:nvPr/>
        </p:nvPicPr>
        <p:blipFill>
          <a:blip r:embed="rId2"/>
          <a:stretch>
            <a:fillRect/>
          </a:stretch>
        </p:blipFill>
        <p:spPr>
          <a:xfrm>
            <a:off x="7261801" y="6124017"/>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95898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0322"/>
            <a:ext cx="10515600" cy="751016"/>
          </a:xfrm>
        </p:spPr>
        <p:txBody>
          <a:bodyPr>
            <a:normAutofit/>
          </a:bodyPr>
          <a:lstStyle/>
          <a:p>
            <a:pPr algn="ctr"/>
            <a:r>
              <a:rPr lang="en-US" sz="3600" b="1" dirty="0"/>
              <a:t>Employment Augmentations/Initiatives</a:t>
            </a:r>
          </a:p>
        </p:txBody>
      </p:sp>
      <p:sp>
        <p:nvSpPr>
          <p:cNvPr id="3" name="Content Placeholder 2"/>
          <p:cNvSpPr>
            <a:spLocks noGrp="1"/>
          </p:cNvSpPr>
          <p:nvPr>
            <p:ph idx="1"/>
          </p:nvPr>
        </p:nvSpPr>
        <p:spPr>
          <a:xfrm>
            <a:off x="894845" y="1097280"/>
            <a:ext cx="10515600" cy="5072910"/>
          </a:xfrm>
        </p:spPr>
        <p:txBody>
          <a:bodyPr>
            <a:normAutofit fontScale="85000" lnSpcReduction="20000"/>
          </a:bodyPr>
          <a:lstStyle/>
          <a:p>
            <a:r>
              <a:rPr lang="en-US" sz="2600" b="1" dirty="0"/>
              <a:t>Vocational Illness Management and Recovery - </a:t>
            </a:r>
            <a:r>
              <a:rPr lang="en-US" sz="2600" dirty="0"/>
              <a:t>built on an evidence based intervention – IMR – and designed to assist individuals to cope with symptoms and mental health challenges in the workplace. (Multi-site RCT completed.) </a:t>
            </a:r>
          </a:p>
          <a:p>
            <a:endParaRPr lang="en-US" sz="2600" b="1" dirty="0"/>
          </a:p>
          <a:p>
            <a:r>
              <a:rPr lang="en-US" sz="2600" b="1" dirty="0"/>
              <a:t>Thinking Skills for Work </a:t>
            </a:r>
            <a:r>
              <a:rPr lang="en-US" sz="2600" dirty="0"/>
              <a:t>— A cognitive remediation intervention designed to improve IPS outcomes. (Developed as a tablet application, tested and undergoing a small RCT; multiple </a:t>
            </a:r>
            <a:r>
              <a:rPr lang="en-US" sz="2600" b="1" dirty="0"/>
              <a:t>earlier trials on TSW suggest beneficial impact on work outcomes</a:t>
            </a:r>
            <a:r>
              <a:rPr lang="en-US" sz="2600" dirty="0"/>
              <a:t>).</a:t>
            </a:r>
          </a:p>
          <a:p>
            <a:endParaRPr lang="en-US" sz="2600" dirty="0"/>
          </a:p>
          <a:p>
            <a:r>
              <a:rPr lang="en-US" sz="2600" b="1" dirty="0"/>
              <a:t>Hybrid Supported employment and education program </a:t>
            </a:r>
            <a:r>
              <a:rPr lang="en-US" sz="2600" dirty="0"/>
              <a:t>-designed to improve continuity of SE and </a:t>
            </a:r>
            <a:r>
              <a:rPr lang="en-US" sz="2600" dirty="0" err="1"/>
              <a:t>SEd</a:t>
            </a:r>
            <a:r>
              <a:rPr lang="en-US" sz="2600" dirty="0"/>
              <a:t> services; results suggest improved engagement in both over time</a:t>
            </a:r>
          </a:p>
          <a:p>
            <a:pPr marL="0" indent="0">
              <a:buNone/>
            </a:pPr>
            <a:endParaRPr lang="en-US" sz="2600" dirty="0"/>
          </a:p>
          <a:p>
            <a:r>
              <a:rPr lang="en-US" sz="2600" b="1" dirty="0"/>
              <a:t>Vocational Empowerment </a:t>
            </a:r>
            <a:r>
              <a:rPr lang="en-US" sz="2600" b="1" dirty="0" err="1"/>
              <a:t>Photovoice</a:t>
            </a:r>
            <a:r>
              <a:rPr lang="en-US" sz="2600" b="1" dirty="0"/>
              <a:t> – </a:t>
            </a:r>
            <a:r>
              <a:rPr lang="en-US" sz="2600" dirty="0"/>
              <a:t>developed</a:t>
            </a:r>
            <a:r>
              <a:rPr lang="en-US" sz="2600" b="1" dirty="0"/>
              <a:t> </a:t>
            </a:r>
            <a:r>
              <a:rPr lang="en-US" sz="2600" dirty="0"/>
              <a:t>an</a:t>
            </a:r>
            <a:r>
              <a:rPr lang="en-US" sz="2600" b="1" dirty="0"/>
              <a:t> </a:t>
            </a:r>
            <a:r>
              <a:rPr lang="en-US" sz="2600" dirty="0"/>
              <a:t>intervention to empower individuals to pursue work and engage in employment services by enhancing their vocational identity, using the power of </a:t>
            </a:r>
            <a:r>
              <a:rPr lang="en-US" sz="2600" dirty="0" err="1"/>
              <a:t>Photovoice</a:t>
            </a:r>
            <a:r>
              <a:rPr lang="en-US" sz="2600" dirty="0"/>
              <a:t>. (Current multi-site RCT underway. </a:t>
            </a:r>
            <a:r>
              <a:rPr lang="en-US" sz="2600" b="1" dirty="0"/>
              <a:t>Small completed RCT showed that participation in VEP was associated with a significantly higher rate of engagement in employment services, higher overall empowerment, and lower internalized stigma.</a:t>
            </a:r>
          </a:p>
          <a:p>
            <a:endParaRPr lang="en-US" sz="2600" b="1" dirty="0"/>
          </a:p>
          <a:p>
            <a:endParaRPr lang="en-US" dirty="0"/>
          </a:p>
        </p:txBody>
      </p:sp>
      <p:pic>
        <p:nvPicPr>
          <p:cNvPr id="7" name="Picture 6"/>
          <p:cNvPicPr>
            <a:picLocks noChangeAspect="1"/>
          </p:cNvPicPr>
          <p:nvPr/>
        </p:nvPicPr>
        <p:blipFill>
          <a:blip r:embed="rId2"/>
          <a:stretch>
            <a:fillRect/>
          </a:stretch>
        </p:blipFill>
        <p:spPr>
          <a:xfrm>
            <a:off x="7248739" y="6170191"/>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32662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650"/>
            <a:ext cx="10515600" cy="1325563"/>
          </a:xfrm>
        </p:spPr>
        <p:txBody>
          <a:bodyPr/>
          <a:lstStyle/>
          <a:p>
            <a:pPr algn="ctr"/>
            <a:r>
              <a:rPr lang="en-US" b="1" dirty="0" err="1"/>
              <a:t>Photovoice</a:t>
            </a:r>
            <a:r>
              <a:rPr lang="en-US" b="1" dirty="0"/>
              <a:t> Example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86153" y="1311202"/>
            <a:ext cx="3238095" cy="4323809"/>
          </a:xfrm>
        </p:spPr>
      </p:pic>
      <p:sp>
        <p:nvSpPr>
          <p:cNvPr id="4" name="Content Placeholder 3"/>
          <p:cNvSpPr>
            <a:spLocks noGrp="1"/>
          </p:cNvSpPr>
          <p:nvPr>
            <p:ph sz="half" idx="2"/>
          </p:nvPr>
        </p:nvSpPr>
        <p:spPr>
          <a:xfrm>
            <a:off x="5648224" y="1297437"/>
            <a:ext cx="5181600" cy="4351338"/>
          </a:xfrm>
        </p:spPr>
        <p:txBody>
          <a:bodyPr>
            <a:normAutofit/>
          </a:bodyPr>
          <a:lstStyle/>
          <a:p>
            <a:pPr marL="0" indent="0">
              <a:buNone/>
            </a:pPr>
            <a:r>
              <a:rPr lang="en-US" sz="2000" dirty="0"/>
              <a:t>My picture is of a wood carved statue of a woman feeling successful. Her arms are extended straight up in the air. She is rejoicing in her success in finally finding herself. When I saw this statue in my cabinet at home, I immediately knew it was the picture I had to write about. This is me today! I have found myself, my career goals, who I am. It has all come together after many years of severe mental illness. Today I feel joy, success, happiness and love like never before in my life.</a:t>
            </a:r>
          </a:p>
          <a:p>
            <a:pPr marL="0" indent="0">
              <a:buNone/>
            </a:pPr>
            <a:endParaRPr lang="en-US" sz="2000" dirty="0"/>
          </a:p>
          <a:p>
            <a:pPr marL="457200" lvl="1" indent="-91440">
              <a:buNone/>
            </a:pPr>
            <a:r>
              <a:rPr lang="en-US" sz="1600" dirty="0"/>
              <a:t>*Example of </a:t>
            </a:r>
            <a:r>
              <a:rPr lang="en-US" sz="1600" dirty="0" err="1"/>
              <a:t>Photovoice</a:t>
            </a:r>
            <a:r>
              <a:rPr lang="en-US" sz="1600" dirty="0"/>
              <a:t> from the “Vocational Empowerment </a:t>
            </a:r>
            <a:r>
              <a:rPr lang="en-US" sz="1600" dirty="0" err="1"/>
              <a:t>Photovoice</a:t>
            </a:r>
            <a:r>
              <a:rPr lang="en-US" sz="1600" dirty="0"/>
              <a:t>” Project (2009-2018)</a:t>
            </a:r>
          </a:p>
        </p:txBody>
      </p:sp>
      <p:pic>
        <p:nvPicPr>
          <p:cNvPr id="9" name="Picture 8"/>
          <p:cNvPicPr>
            <a:picLocks noChangeAspect="1"/>
          </p:cNvPicPr>
          <p:nvPr/>
        </p:nvPicPr>
        <p:blipFill>
          <a:blip r:embed="rId3"/>
          <a:stretch>
            <a:fillRect/>
          </a:stretch>
        </p:blipFill>
        <p:spPr>
          <a:xfrm>
            <a:off x="7355729" y="6141350"/>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4082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Employment Augmentations/Initiatives</a:t>
            </a:r>
            <a:endParaRPr lang="en-US" dirty="0"/>
          </a:p>
        </p:txBody>
      </p:sp>
      <p:sp>
        <p:nvSpPr>
          <p:cNvPr id="3" name="Content Placeholder 2"/>
          <p:cNvSpPr>
            <a:spLocks noGrp="1"/>
          </p:cNvSpPr>
          <p:nvPr>
            <p:ph idx="1"/>
          </p:nvPr>
        </p:nvSpPr>
        <p:spPr/>
        <p:txBody>
          <a:bodyPr/>
          <a:lstStyle/>
          <a:p>
            <a:r>
              <a:rPr lang="en-US" b="1" dirty="0"/>
              <a:t>Vocational Peer Support - </a:t>
            </a:r>
            <a:r>
              <a:rPr lang="en-US" dirty="0"/>
              <a:t>designed to use trained peer specialists to support a person’s vocational recovery and employment goals. (RCT completed; results suggest high satisfaction with intervention and changes in readiness.)</a:t>
            </a:r>
          </a:p>
          <a:p>
            <a:endParaRPr lang="en-US" dirty="0"/>
          </a:p>
          <a:p>
            <a:r>
              <a:rPr lang="en-US" b="1" dirty="0"/>
              <a:t>Opening Doors - </a:t>
            </a:r>
            <a:r>
              <a:rPr lang="en-US" dirty="0"/>
              <a:t>a group and individually delivered career guidance intervention using mainstream and internet resources. (RCT recently completed.)</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7355729" y="6176963"/>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42936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of the Science-2018</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2429692" y="1590493"/>
            <a:ext cx="6583680" cy="4653552"/>
          </a:xfrm>
        </p:spPr>
      </p:pic>
    </p:spTree>
    <p:extLst>
      <p:ext uri="{BB962C8B-B14F-4D97-AF65-F5344CB8AC3E}">
        <p14:creationId xmlns:p14="http://schemas.microsoft.com/office/powerpoint/2010/main" val="3925687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Future Directions--RRTC: 2019-2024</a:t>
            </a:r>
          </a:p>
        </p:txBody>
      </p:sp>
      <p:sp>
        <p:nvSpPr>
          <p:cNvPr id="3" name="Content Placeholder 2"/>
          <p:cNvSpPr>
            <a:spLocks noGrp="1"/>
          </p:cNvSpPr>
          <p:nvPr>
            <p:ph idx="1"/>
          </p:nvPr>
        </p:nvSpPr>
        <p:spPr>
          <a:xfrm>
            <a:off x="838200" y="1476103"/>
            <a:ext cx="10515600" cy="4700860"/>
          </a:xfrm>
        </p:spPr>
        <p:txBody>
          <a:bodyPr>
            <a:normAutofit/>
          </a:bodyPr>
          <a:lstStyle/>
          <a:p>
            <a:pPr marL="0" indent="0" algn="ctr">
              <a:buNone/>
            </a:pPr>
            <a:r>
              <a:rPr lang="en-US" sz="3200" dirty="0"/>
              <a:t>The RRTC will:</a:t>
            </a:r>
          </a:p>
          <a:p>
            <a:pPr marL="0" indent="0" algn="ctr">
              <a:buNone/>
            </a:pPr>
            <a:endParaRPr lang="en-US" sz="3200" dirty="0"/>
          </a:p>
          <a:p>
            <a:pPr marL="0" indent="0" algn="ctr">
              <a:buNone/>
            </a:pPr>
            <a:r>
              <a:rPr lang="en-US" sz="3200" dirty="0"/>
              <a:t>“Generate new knowledge, generalizable to the relevant target population, designed to better understand barriers to and facilitators of improved employment outcomes, and implement and test models to improve employment outcomes and serve as a national resource center related to improving employment outcomes for people with psychiatric disabilities” </a:t>
            </a:r>
          </a:p>
        </p:txBody>
      </p:sp>
      <p:pic>
        <p:nvPicPr>
          <p:cNvPr id="5" name="Picture 4"/>
          <p:cNvPicPr>
            <a:picLocks noChangeAspect="1"/>
          </p:cNvPicPr>
          <p:nvPr/>
        </p:nvPicPr>
        <p:blipFill>
          <a:blip r:embed="rId2"/>
          <a:stretch>
            <a:fillRect/>
          </a:stretch>
        </p:blipFill>
        <p:spPr>
          <a:xfrm>
            <a:off x="7355729" y="6224788"/>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6103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Future Directions in RRTC Research Projects: Addressing the need for access and innovation</a:t>
            </a:r>
          </a:p>
        </p:txBody>
      </p:sp>
      <p:sp>
        <p:nvSpPr>
          <p:cNvPr id="5" name="Content Placeholder 4"/>
          <p:cNvSpPr>
            <a:spLocks noGrp="1"/>
          </p:cNvSpPr>
          <p:nvPr>
            <p:ph idx="1"/>
          </p:nvPr>
        </p:nvSpPr>
        <p:spPr>
          <a:xfrm>
            <a:off x="838200" y="1825625"/>
            <a:ext cx="10515600" cy="4797244"/>
          </a:xfrm>
        </p:spPr>
        <p:txBody>
          <a:bodyPr>
            <a:normAutofit lnSpcReduction="10000"/>
          </a:bodyPr>
          <a:lstStyle/>
          <a:p>
            <a:r>
              <a:rPr lang="en-US" b="1" dirty="0"/>
              <a:t>Priority 1:</a:t>
            </a:r>
            <a:r>
              <a:rPr lang="en-US" dirty="0"/>
              <a:t> Barriers and facilitators of providing access to Individual Placement and Support (IPS) services that are provided with fidelity</a:t>
            </a:r>
          </a:p>
          <a:p>
            <a:r>
              <a:rPr lang="en-US" b="1" dirty="0"/>
              <a:t>Priority 2:</a:t>
            </a:r>
            <a:r>
              <a:rPr lang="en-US" dirty="0"/>
              <a:t> Employment outcomes associated with common provider-generated adaptations to IPS</a:t>
            </a:r>
          </a:p>
          <a:p>
            <a:r>
              <a:rPr lang="en-US" b="1" dirty="0"/>
              <a:t>Priority 3:</a:t>
            </a:r>
            <a:r>
              <a:rPr lang="en-US" dirty="0"/>
              <a:t> Supports needed to help people…earn a higher income than they currently do with existing employment supports. Research topics may include supports aimed at assisting individuals with navigation of public benefits program as income increases</a:t>
            </a:r>
          </a:p>
          <a:p>
            <a:r>
              <a:rPr lang="en-US" b="1" dirty="0"/>
              <a:t>Priority 4:</a:t>
            </a:r>
            <a:r>
              <a:rPr lang="en-US" dirty="0"/>
              <a:t> Supports needed to meet the range of vocational needs…which may include but are not limited to IPS services (including IPS service combined with complimentary supports) and supported education</a:t>
            </a:r>
          </a:p>
          <a:p>
            <a:endParaRPr lang="en-US" dirty="0"/>
          </a:p>
          <a:p>
            <a:endParaRPr lang="en-US" dirty="0"/>
          </a:p>
          <a:p>
            <a:endParaRPr lang="en-US" dirty="0"/>
          </a:p>
        </p:txBody>
      </p:sp>
      <p:pic>
        <p:nvPicPr>
          <p:cNvPr id="7" name="Picture 6"/>
          <p:cNvPicPr>
            <a:picLocks noChangeAspect="1"/>
          </p:cNvPicPr>
          <p:nvPr/>
        </p:nvPicPr>
        <p:blipFill>
          <a:blip r:embed="rId2"/>
          <a:stretch>
            <a:fillRect/>
          </a:stretch>
        </p:blipFill>
        <p:spPr>
          <a:xfrm>
            <a:off x="7355729" y="6224788"/>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64875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8838"/>
          </a:xfrm>
        </p:spPr>
        <p:txBody>
          <a:bodyPr/>
          <a:lstStyle/>
          <a:p>
            <a:r>
              <a:rPr lang="en-US" b="1" dirty="0"/>
              <a:t>Future Directions-RRTC Research 2019-2024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1432895"/>
              </p:ext>
            </p:extLst>
          </p:nvPr>
        </p:nvGraphicFramePr>
        <p:xfrm>
          <a:off x="709612" y="1223963"/>
          <a:ext cx="11077576"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643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RRTC Research Projects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6209789"/>
              </p:ext>
            </p:extLst>
          </p:nvPr>
        </p:nvGraphicFramePr>
        <p:xfrm>
          <a:off x="735737" y="1197837"/>
          <a:ext cx="11077576"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5686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Knowledge Translation—2009-2019</a:t>
            </a:r>
          </a:p>
        </p:txBody>
      </p:sp>
      <p:sp>
        <p:nvSpPr>
          <p:cNvPr id="3" name="Content Placeholder 2"/>
          <p:cNvSpPr>
            <a:spLocks noGrp="1"/>
          </p:cNvSpPr>
          <p:nvPr>
            <p:ph idx="1"/>
          </p:nvPr>
        </p:nvSpPr>
        <p:spPr/>
        <p:txBody>
          <a:bodyPr>
            <a:normAutofit lnSpcReduction="10000"/>
          </a:bodyPr>
          <a:lstStyle/>
          <a:p>
            <a:pPr marL="584200" lvl="0" indent="-457200">
              <a:buFont typeface="Arial" charset="0"/>
              <a:buChar char="•"/>
            </a:pPr>
            <a:r>
              <a:rPr lang="en-US" b="1" spc="-150" dirty="0">
                <a:solidFill>
                  <a:prstClr val="black"/>
                </a:solidFill>
                <a:ea typeface="Arial" charset="0"/>
                <a:cs typeface="Arial" charset="0"/>
              </a:rPr>
              <a:t>Distance learning </a:t>
            </a:r>
            <a:r>
              <a:rPr lang="en-US" spc="-150" dirty="0">
                <a:solidFill>
                  <a:prstClr val="black"/>
                </a:solidFill>
                <a:ea typeface="Arial" charset="0"/>
                <a:cs typeface="Arial" charset="0"/>
              </a:rPr>
              <a:t>initiatives.</a:t>
            </a:r>
          </a:p>
          <a:p>
            <a:pPr marL="584200" lvl="0" indent="-457200">
              <a:buFont typeface="Arial" charset="0"/>
              <a:buChar char="•"/>
            </a:pPr>
            <a:r>
              <a:rPr lang="en-US" b="1" spc="-150" dirty="0">
                <a:solidFill>
                  <a:prstClr val="black"/>
                </a:solidFill>
                <a:ea typeface="Arial" charset="0"/>
                <a:cs typeface="Arial" charset="0"/>
              </a:rPr>
              <a:t>Workforce Development </a:t>
            </a:r>
            <a:r>
              <a:rPr lang="en-US" spc="-150" dirty="0">
                <a:solidFill>
                  <a:prstClr val="black"/>
                </a:solidFill>
                <a:ea typeface="Arial" charset="0"/>
                <a:cs typeface="Arial" charset="0"/>
              </a:rPr>
              <a:t>for peers and state VR counselors, among others.</a:t>
            </a:r>
          </a:p>
          <a:p>
            <a:pPr marL="584200" lvl="0" indent="-457200">
              <a:buFont typeface="Arial" charset="0"/>
              <a:buChar char="•"/>
            </a:pPr>
            <a:r>
              <a:rPr lang="en-US" b="1" spc="-150" dirty="0">
                <a:solidFill>
                  <a:prstClr val="black"/>
                </a:solidFill>
                <a:ea typeface="Arial" charset="0"/>
                <a:cs typeface="Arial" charset="0"/>
              </a:rPr>
              <a:t>Online technical assistance </a:t>
            </a:r>
            <a:r>
              <a:rPr lang="en-US" spc="-150" dirty="0">
                <a:solidFill>
                  <a:prstClr val="black"/>
                </a:solidFill>
                <a:ea typeface="Arial" charset="0"/>
                <a:cs typeface="Arial" charset="0"/>
              </a:rPr>
              <a:t>approach to improve vocational recovery services in agencies.</a:t>
            </a:r>
          </a:p>
          <a:p>
            <a:pPr marL="584200" lvl="0" indent="-457200">
              <a:buFont typeface="Arial" charset="0"/>
              <a:buChar char="•"/>
            </a:pPr>
            <a:r>
              <a:rPr lang="en-US" b="1" spc="-150" dirty="0">
                <a:solidFill>
                  <a:prstClr val="black"/>
                </a:solidFill>
                <a:ea typeface="Arial" charset="0"/>
                <a:cs typeface="Arial" charset="0"/>
              </a:rPr>
              <a:t>TA</a:t>
            </a:r>
            <a:r>
              <a:rPr lang="en-US" spc="-150" dirty="0">
                <a:solidFill>
                  <a:prstClr val="black"/>
                </a:solidFill>
                <a:ea typeface="Arial" charset="0"/>
                <a:cs typeface="Arial" charset="0"/>
              </a:rPr>
              <a:t> to states implementing IPS (in collaboration with </a:t>
            </a:r>
            <a:r>
              <a:rPr lang="en-US" spc="-150" dirty="0" err="1">
                <a:solidFill>
                  <a:prstClr val="black"/>
                </a:solidFill>
                <a:ea typeface="Arial" charset="0"/>
                <a:cs typeface="Arial" charset="0"/>
              </a:rPr>
              <a:t>Westat</a:t>
            </a:r>
            <a:r>
              <a:rPr lang="en-US" spc="-150" dirty="0">
                <a:solidFill>
                  <a:prstClr val="black"/>
                </a:solidFill>
                <a:ea typeface="Arial" charset="0"/>
                <a:cs typeface="Arial" charset="0"/>
              </a:rPr>
              <a:t>).</a:t>
            </a:r>
          </a:p>
          <a:p>
            <a:pPr marL="584200" lvl="0" indent="-457200">
              <a:buFont typeface="Arial" charset="0"/>
              <a:buChar char="•"/>
            </a:pPr>
            <a:r>
              <a:rPr lang="en-US" b="1" spc="-150" dirty="0">
                <a:solidFill>
                  <a:prstClr val="black"/>
                </a:solidFill>
                <a:ea typeface="Arial" charset="0"/>
                <a:cs typeface="Arial" charset="0"/>
              </a:rPr>
              <a:t>Heightened focus on employment </a:t>
            </a:r>
            <a:r>
              <a:rPr lang="en-US" spc="-150" dirty="0">
                <a:solidFill>
                  <a:prstClr val="black"/>
                </a:solidFill>
                <a:ea typeface="Arial" charset="0"/>
                <a:cs typeface="Arial" charset="0"/>
              </a:rPr>
              <a:t>&amp; developing employment research agenda through National Learning Community, National Summit, and proposed current State of the Science.</a:t>
            </a:r>
            <a:endParaRPr lang="en-US" spc="-150" dirty="0">
              <a:ea typeface="Arial" charset="0"/>
              <a:cs typeface="Arial" charset="0"/>
            </a:endParaRPr>
          </a:p>
          <a:p>
            <a:pPr marL="584200" lvl="0" indent="-457200">
              <a:buFont typeface="Arial" charset="0"/>
              <a:buChar char="•"/>
            </a:pPr>
            <a:r>
              <a:rPr lang="en-US" b="1" spc="-150" dirty="0">
                <a:solidFill>
                  <a:prstClr val="black"/>
                </a:solidFill>
                <a:ea typeface="Arial" charset="0"/>
                <a:cs typeface="Arial" charset="0"/>
              </a:rPr>
              <a:t>Training programs on employment </a:t>
            </a:r>
            <a:r>
              <a:rPr lang="en-US" spc="-150" dirty="0">
                <a:solidFill>
                  <a:prstClr val="black"/>
                </a:solidFill>
                <a:ea typeface="Arial" charset="0"/>
                <a:cs typeface="Arial" charset="0"/>
              </a:rPr>
              <a:t>developed for behavioral health providers.</a:t>
            </a:r>
            <a:endParaRPr lang="en-US" spc="-150" dirty="0">
              <a:ea typeface="Arial" charset="0"/>
              <a:cs typeface="Arial" charset="0"/>
            </a:endParaRPr>
          </a:p>
          <a:p>
            <a:endParaRPr lang="en-US" dirty="0"/>
          </a:p>
        </p:txBody>
      </p:sp>
      <p:pic>
        <p:nvPicPr>
          <p:cNvPr id="4" name="Picture 3"/>
          <p:cNvPicPr>
            <a:picLocks noChangeAspect="1"/>
          </p:cNvPicPr>
          <p:nvPr/>
        </p:nvPicPr>
        <p:blipFill>
          <a:blip r:embed="rId2"/>
          <a:stretch>
            <a:fillRect/>
          </a:stretch>
        </p:blipFill>
        <p:spPr>
          <a:xfrm>
            <a:off x="7355729" y="6224788"/>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8124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Center for Psychiatric Rehabilitation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3015" y="1825625"/>
            <a:ext cx="7505969" cy="4351338"/>
          </a:xfrm>
        </p:spPr>
      </p:pic>
    </p:spTree>
    <p:extLst>
      <p:ext uri="{BB962C8B-B14F-4D97-AF65-F5344CB8AC3E}">
        <p14:creationId xmlns:p14="http://schemas.microsoft.com/office/powerpoint/2010/main" val="974444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2921">
            <a:off x="7232631" y="388234"/>
            <a:ext cx="4308579" cy="5970216"/>
          </a:xfrm>
          <a:prstGeom prst="rect">
            <a:avLst/>
          </a:prstGeom>
          <a:ln w="76200" cmpd="thickThin">
            <a:solidFill>
              <a:srgbClr val="0070C0"/>
            </a:solidFill>
          </a:ln>
        </p:spPr>
      </p:pic>
      <p:pic>
        <p:nvPicPr>
          <p:cNvPr id="1026" name="Picture 2" descr="ii_jgfiimm90_162fe59f809d90f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45" y="232474"/>
            <a:ext cx="3133573"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918" y="1788351"/>
            <a:ext cx="3907462" cy="3169981"/>
          </a:xfrm>
          <a:prstGeom prst="rect">
            <a:avLst/>
          </a:prstGeom>
          <a:ln w="76200" cmpd="thickThin">
            <a:solidFill>
              <a:srgbClr val="0070C0"/>
            </a:solidFill>
          </a:ln>
        </p:spPr>
      </p:pic>
      <p:sp>
        <p:nvSpPr>
          <p:cNvPr id="6" name="TextBox 5"/>
          <p:cNvSpPr txBox="1"/>
          <p:nvPr/>
        </p:nvSpPr>
        <p:spPr>
          <a:xfrm>
            <a:off x="3412918" y="6234811"/>
            <a:ext cx="4146855" cy="461665"/>
          </a:xfrm>
          <a:prstGeom prst="rect">
            <a:avLst/>
          </a:prstGeom>
          <a:noFill/>
        </p:spPr>
        <p:txBody>
          <a:bodyPr wrap="square" rtlCol="0">
            <a:spAutoFit/>
          </a:bodyPr>
          <a:lstStyle/>
          <a:p>
            <a:r>
              <a:rPr lang="en-US" sz="1200" dirty="0"/>
              <a:t>Items encased in blue border are conducted within the jointly funded (NIDILRR and SAMHSA) RRTC</a:t>
            </a:r>
          </a:p>
        </p:txBody>
      </p:sp>
    </p:spTree>
    <p:extLst>
      <p:ext uri="{BB962C8B-B14F-4D97-AF65-F5344CB8AC3E}">
        <p14:creationId xmlns:p14="http://schemas.microsoft.com/office/powerpoint/2010/main" val="2756091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4143" y="2184264"/>
            <a:ext cx="4167673" cy="4350608"/>
          </a:xfrm>
          <a:prstGeom prst="rect">
            <a:avLst/>
          </a:prstGeom>
          <a:ln w="57150">
            <a:solidFill>
              <a:srgbClr val="0070C0"/>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03614">
            <a:off x="8140669" y="573948"/>
            <a:ext cx="3714500" cy="2439972"/>
          </a:xfrm>
          <a:prstGeom prst="rect">
            <a:avLst/>
          </a:prstGeom>
          <a:ln w="57150">
            <a:solidFill>
              <a:srgbClr val="0070C0"/>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87330">
            <a:off x="7997891" y="3286164"/>
            <a:ext cx="3513815" cy="2395432"/>
          </a:xfrm>
          <a:prstGeom prst="rect">
            <a:avLst/>
          </a:prstGeom>
          <a:ln w="57150">
            <a:solidFill>
              <a:srgbClr val="0070C0"/>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4525">
            <a:off x="409392" y="590321"/>
            <a:ext cx="3192982" cy="4177062"/>
          </a:xfrm>
          <a:prstGeom prst="rect">
            <a:avLst/>
          </a:prstGeom>
          <a:ln w="57150">
            <a:solidFill>
              <a:srgbClr val="0070C0"/>
            </a:solidFill>
          </a:ln>
        </p:spPr>
      </p:pic>
      <p:sp>
        <p:nvSpPr>
          <p:cNvPr id="9" name="TextBox 8"/>
          <p:cNvSpPr txBox="1"/>
          <p:nvPr/>
        </p:nvSpPr>
        <p:spPr>
          <a:xfrm>
            <a:off x="7943250" y="6090383"/>
            <a:ext cx="2895692" cy="738664"/>
          </a:xfrm>
          <a:prstGeom prst="rect">
            <a:avLst/>
          </a:prstGeom>
          <a:noFill/>
        </p:spPr>
        <p:txBody>
          <a:bodyPr wrap="square" rtlCol="0">
            <a:spAutoFit/>
          </a:bodyPr>
          <a:lstStyle/>
          <a:p>
            <a:r>
              <a:rPr lang="en-US" sz="1400" dirty="0"/>
              <a:t>All items are developed and produced within the jointly funded (NIDILRR and SAMHSA) RRTC</a:t>
            </a:r>
          </a:p>
        </p:txBody>
      </p:sp>
    </p:spTree>
    <p:extLst>
      <p:ext uri="{BB962C8B-B14F-4D97-AF65-F5344CB8AC3E}">
        <p14:creationId xmlns:p14="http://schemas.microsoft.com/office/powerpoint/2010/main" val="984514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915"/>
          </a:xfrm>
        </p:spPr>
        <p:txBody>
          <a:bodyPr/>
          <a:lstStyle/>
          <a:p>
            <a:r>
              <a:rPr lang="en-US" b="1" dirty="0"/>
              <a:t>RRTC 2019-2024 Future Directions in TDTA</a:t>
            </a:r>
          </a:p>
        </p:txBody>
      </p:sp>
      <p:sp>
        <p:nvSpPr>
          <p:cNvPr id="3" name="Content Placeholder 2"/>
          <p:cNvSpPr>
            <a:spLocks noGrp="1"/>
          </p:cNvSpPr>
          <p:nvPr>
            <p:ph idx="1"/>
          </p:nvPr>
        </p:nvSpPr>
        <p:spPr/>
        <p:txBody>
          <a:bodyPr>
            <a:normAutofit fontScale="92500" lnSpcReduction="10000"/>
          </a:bodyPr>
          <a:lstStyle/>
          <a:p>
            <a:r>
              <a:rPr lang="en-US" b="1" dirty="0"/>
              <a:t>D-1: </a:t>
            </a:r>
            <a:r>
              <a:rPr lang="en-US" i="1" dirty="0"/>
              <a:t>The </a:t>
            </a:r>
            <a:r>
              <a:rPr lang="en-US" b="1" dirty="0"/>
              <a:t>National Resource Center </a:t>
            </a:r>
            <a:r>
              <a:rPr lang="en-US" i="1" dirty="0"/>
              <a:t>on Improving Employment Outcomes: An online push pull dissemination strategy</a:t>
            </a:r>
            <a:r>
              <a:rPr lang="en-US" b="1" i="1" dirty="0"/>
              <a:t> </a:t>
            </a:r>
            <a:endParaRPr lang="en-US" dirty="0"/>
          </a:p>
          <a:p>
            <a:r>
              <a:rPr lang="en-US" b="1" dirty="0"/>
              <a:t>D-2:</a:t>
            </a:r>
            <a:r>
              <a:rPr lang="en-US" dirty="0"/>
              <a:t> </a:t>
            </a:r>
            <a:r>
              <a:rPr lang="en-US" i="1" dirty="0"/>
              <a:t> </a:t>
            </a:r>
            <a:r>
              <a:rPr lang="en-US" b="1" dirty="0"/>
              <a:t>Ripple: A Mobile Application </a:t>
            </a:r>
            <a:r>
              <a:rPr lang="en-US" i="1" dirty="0"/>
              <a:t>to Change Provider Work Expectations</a:t>
            </a:r>
            <a:endParaRPr lang="en-US" dirty="0"/>
          </a:p>
          <a:p>
            <a:r>
              <a:rPr lang="en-US" b="1" dirty="0"/>
              <a:t>TA-1:</a:t>
            </a:r>
            <a:r>
              <a:rPr lang="en-US" dirty="0"/>
              <a:t> </a:t>
            </a:r>
            <a:r>
              <a:rPr lang="en-US" b="1" dirty="0"/>
              <a:t>Enhanced Online Technical Assistance Response </a:t>
            </a:r>
            <a:r>
              <a:rPr lang="en-US" i="1" dirty="0"/>
              <a:t>(E-OTAR) Model: Helping organizations utilize new knowledge to improve employment outcomes</a:t>
            </a:r>
            <a:endParaRPr lang="en-US" dirty="0"/>
          </a:p>
          <a:p>
            <a:r>
              <a:rPr lang="en-US" b="1" dirty="0"/>
              <a:t>General TA Activities</a:t>
            </a:r>
            <a:endParaRPr lang="en-US" dirty="0"/>
          </a:p>
          <a:p>
            <a:r>
              <a:rPr lang="en-US" b="1" dirty="0"/>
              <a:t>TR-1:</a:t>
            </a:r>
            <a:r>
              <a:rPr lang="en-US" dirty="0"/>
              <a:t> </a:t>
            </a:r>
            <a:r>
              <a:rPr lang="en-US" b="1" dirty="0"/>
              <a:t>Rise Up Above Benefits</a:t>
            </a:r>
            <a:r>
              <a:rPr lang="en-US" i="1" dirty="0"/>
              <a:t>: Changing the Culture, Peer and Practitioner Capacity to Enhance Access to Quality Benefits Counseling </a:t>
            </a:r>
            <a:endParaRPr lang="en-US" dirty="0"/>
          </a:p>
          <a:p>
            <a:r>
              <a:rPr lang="en-US" b="1" dirty="0"/>
              <a:t>TR-2</a:t>
            </a:r>
            <a:r>
              <a:rPr lang="en-US" dirty="0"/>
              <a:t>:</a:t>
            </a:r>
            <a:r>
              <a:rPr lang="en-US" i="1" dirty="0"/>
              <a:t> </a:t>
            </a:r>
            <a:r>
              <a:rPr lang="en-US" b="1" dirty="0"/>
              <a:t>Changing Hearts, Minds and Practice</a:t>
            </a:r>
            <a:r>
              <a:rPr lang="en-US" i="1" dirty="0"/>
              <a:t>: National Resource Center </a:t>
            </a:r>
          </a:p>
          <a:p>
            <a:r>
              <a:rPr lang="en-US" i="1" dirty="0"/>
              <a:t>General Training</a:t>
            </a:r>
            <a:endParaRPr lang="en-US" dirty="0"/>
          </a:p>
          <a:p>
            <a:endParaRPr lang="en-US" dirty="0"/>
          </a:p>
        </p:txBody>
      </p:sp>
    </p:spTree>
    <p:extLst>
      <p:ext uri="{BB962C8B-B14F-4D97-AF65-F5344CB8AC3E}">
        <p14:creationId xmlns:p14="http://schemas.microsoft.com/office/powerpoint/2010/main" val="10732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Additional Future Directions</a:t>
            </a:r>
          </a:p>
        </p:txBody>
      </p:sp>
      <p:sp>
        <p:nvSpPr>
          <p:cNvPr id="3" name="Content Placeholder 2"/>
          <p:cNvSpPr>
            <a:spLocks noGrp="1"/>
          </p:cNvSpPr>
          <p:nvPr>
            <p:ph idx="1"/>
          </p:nvPr>
        </p:nvSpPr>
        <p:spPr>
          <a:xfrm>
            <a:off x="812074" y="1502229"/>
            <a:ext cx="10515600" cy="4674734"/>
          </a:xfrm>
        </p:spPr>
        <p:txBody>
          <a:bodyPr>
            <a:normAutofit lnSpcReduction="10000"/>
          </a:bodyPr>
          <a:lstStyle/>
          <a:p>
            <a:r>
              <a:rPr lang="en-US" b="1" dirty="0"/>
              <a:t>Continued innovation </a:t>
            </a:r>
            <a:r>
              <a:rPr lang="en-US" dirty="0"/>
              <a:t>around supported employment to address access and effectiveness.</a:t>
            </a:r>
          </a:p>
          <a:p>
            <a:r>
              <a:rPr lang="en-US" b="1" dirty="0"/>
              <a:t>Continued focus on supported education </a:t>
            </a:r>
            <a:r>
              <a:rPr lang="en-US" dirty="0"/>
              <a:t>interventions—hybrid models, effectiveness, delivery issues.</a:t>
            </a:r>
          </a:p>
          <a:p>
            <a:r>
              <a:rPr lang="en-US" dirty="0"/>
              <a:t>Continued </a:t>
            </a:r>
            <a:r>
              <a:rPr lang="en-US" b="1" dirty="0"/>
              <a:t>focus on health issues </a:t>
            </a:r>
            <a:r>
              <a:rPr lang="en-US" dirty="0"/>
              <a:t>that present challenges to recovery.</a:t>
            </a:r>
          </a:p>
          <a:p>
            <a:r>
              <a:rPr lang="en-US" b="1" dirty="0"/>
              <a:t>Promoting community participation</a:t>
            </a:r>
            <a:r>
              <a:rPr lang="en-US" dirty="0"/>
              <a:t> through services and intervention development.</a:t>
            </a:r>
          </a:p>
          <a:p>
            <a:r>
              <a:rPr lang="en-US" b="1" dirty="0"/>
              <a:t>Continued focus on sustainability, scaling up, use of web-based technologies</a:t>
            </a:r>
          </a:p>
          <a:p>
            <a:r>
              <a:rPr lang="en-US" b="1" dirty="0"/>
              <a:t>Reducing the “Know-Do” gap </a:t>
            </a:r>
            <a:r>
              <a:rPr lang="en-US" dirty="0"/>
              <a:t>of promising/effective services embedded in routine practice.</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7355729" y="6176963"/>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2341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0321"/>
            <a:ext cx="10515600" cy="1325563"/>
          </a:xfrm>
        </p:spPr>
        <p:txBody>
          <a:bodyPr>
            <a:normAutofit/>
          </a:bodyPr>
          <a:lstStyle/>
          <a:p>
            <a:pPr algn="ctr"/>
            <a:r>
              <a:rPr lang="en-US" sz="3200" b="1" dirty="0"/>
              <a:t>Other Center Initiatives in health-wellness/community participation/Knowledge Translation</a:t>
            </a:r>
          </a:p>
        </p:txBody>
      </p:sp>
      <p:sp>
        <p:nvSpPr>
          <p:cNvPr id="3" name="Content Placeholder 2"/>
          <p:cNvSpPr>
            <a:spLocks noGrp="1"/>
          </p:cNvSpPr>
          <p:nvPr>
            <p:ph idx="1"/>
          </p:nvPr>
        </p:nvSpPr>
        <p:spPr>
          <a:xfrm>
            <a:off x="838199" y="1475883"/>
            <a:ext cx="10515600" cy="4937979"/>
          </a:xfrm>
        </p:spPr>
        <p:txBody>
          <a:bodyPr>
            <a:normAutofit/>
          </a:bodyPr>
          <a:lstStyle/>
          <a:p>
            <a:r>
              <a:rPr lang="en-US" dirty="0"/>
              <a:t>Services for individuals with psychiatric disabilities and </a:t>
            </a:r>
            <a:r>
              <a:rPr lang="en-US" b="1" dirty="0"/>
              <a:t>health co-morbidities</a:t>
            </a:r>
            <a:r>
              <a:rPr lang="en-US" dirty="0"/>
              <a:t> through services programs including </a:t>
            </a:r>
            <a:r>
              <a:rPr lang="en-US" i="1" dirty="0"/>
              <a:t>Hope and Health </a:t>
            </a:r>
            <a:r>
              <a:rPr lang="en-US" dirty="0"/>
              <a:t>and </a:t>
            </a:r>
            <a:r>
              <a:rPr lang="en-US" i="1" dirty="0"/>
              <a:t>Mindful Eating</a:t>
            </a:r>
          </a:p>
          <a:p>
            <a:r>
              <a:rPr lang="en-US" dirty="0"/>
              <a:t>Conducting a RCT to study the effects of adding a nurse practitioner to mental health services to </a:t>
            </a:r>
            <a:r>
              <a:rPr lang="en-US" b="1" dirty="0"/>
              <a:t>improve health outcomes</a:t>
            </a:r>
            <a:r>
              <a:rPr lang="en-US" dirty="0"/>
              <a:t>; </a:t>
            </a:r>
          </a:p>
          <a:p>
            <a:r>
              <a:rPr lang="en-US" dirty="0"/>
              <a:t>Studying the perspectives of individuals with respect to engaging in </a:t>
            </a:r>
            <a:r>
              <a:rPr lang="en-US" b="1" dirty="0"/>
              <a:t>lifestyle changes</a:t>
            </a:r>
          </a:p>
          <a:p>
            <a:r>
              <a:rPr lang="en-US" sz="2600" dirty="0"/>
              <a:t>Current DRRP on </a:t>
            </a:r>
            <a:r>
              <a:rPr lang="en-US" sz="2600" b="1" dirty="0"/>
              <a:t>community participation </a:t>
            </a:r>
            <a:r>
              <a:rPr lang="en-US" sz="2600" dirty="0"/>
              <a:t>designed to better assess and address lack of community engagement.</a:t>
            </a:r>
          </a:p>
          <a:p>
            <a:r>
              <a:rPr lang="en-US" sz="2600" dirty="0"/>
              <a:t>Current DRRP on “</a:t>
            </a:r>
            <a:r>
              <a:rPr lang="en-US" sz="2600" b="1" dirty="0"/>
              <a:t>Scaling up” of evidence-based employment </a:t>
            </a:r>
            <a:r>
              <a:rPr lang="en-US" sz="2600" dirty="0"/>
              <a:t>practices in routine mental health settings.</a:t>
            </a:r>
          </a:p>
          <a:p>
            <a:pPr marL="0" indent="0">
              <a:buNone/>
            </a:pPr>
            <a:endParaRPr lang="en-US" sz="2400" dirty="0"/>
          </a:p>
        </p:txBody>
      </p:sp>
      <p:pic>
        <p:nvPicPr>
          <p:cNvPr id="7" name="Picture 6"/>
          <p:cNvPicPr>
            <a:picLocks noChangeAspect="1"/>
          </p:cNvPicPr>
          <p:nvPr/>
        </p:nvPicPr>
        <p:blipFill>
          <a:blip r:embed="rId2"/>
          <a:stretch>
            <a:fillRect/>
          </a:stretch>
        </p:blipFill>
        <p:spPr>
          <a:xfrm>
            <a:off x="7355729" y="6224788"/>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0547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Services Division-</a:t>
            </a:r>
            <a:r>
              <a:rPr lang="en-US" b="1" dirty="0">
                <a:cs typeface="Arial"/>
              </a:rPr>
              <a:t>The Recovery Center and College Mental Health</a:t>
            </a:r>
            <a:r>
              <a:rPr lang="en-US" b="1" spc="-150" dirty="0">
                <a:solidFill>
                  <a:srgbClr val="C00000"/>
                </a:solidFill>
                <a:ea typeface="Arial" charset="0"/>
                <a:cs typeface="Arial" charset="0"/>
              </a:rPr>
              <a:t/>
            </a:r>
            <a:br>
              <a:rPr lang="en-US" b="1" spc="-150" dirty="0">
                <a:solidFill>
                  <a:srgbClr val="C00000"/>
                </a:solidFill>
                <a:ea typeface="Arial" charset="0"/>
                <a:cs typeface="Arial" charset="0"/>
              </a:rPr>
            </a:br>
            <a:endParaRPr lang="en-US" dirty="0"/>
          </a:p>
        </p:txBody>
      </p:sp>
      <p:sp>
        <p:nvSpPr>
          <p:cNvPr id="3" name="Content Placeholder 2"/>
          <p:cNvSpPr>
            <a:spLocks noGrp="1"/>
          </p:cNvSpPr>
          <p:nvPr>
            <p:ph idx="1"/>
          </p:nvPr>
        </p:nvSpPr>
        <p:spPr/>
        <p:txBody>
          <a:bodyPr>
            <a:normAutofit/>
          </a:bodyPr>
          <a:lstStyle/>
          <a:p>
            <a:pPr marL="584200" lvl="0" indent="-457200">
              <a:buFont typeface="Arial" charset="0"/>
              <a:buChar char="•"/>
            </a:pPr>
            <a:r>
              <a:rPr lang="en-US" b="1" spc="-150" dirty="0">
                <a:solidFill>
                  <a:prstClr val="black"/>
                </a:solidFill>
                <a:ea typeface="Arial" charset="0"/>
                <a:cs typeface="Arial" charset="0"/>
              </a:rPr>
              <a:t>Services as an “incubator</a:t>
            </a:r>
            <a:r>
              <a:rPr lang="en-US" spc="-150" dirty="0">
                <a:solidFill>
                  <a:prstClr val="black"/>
                </a:solidFill>
                <a:ea typeface="Arial" charset="0"/>
                <a:cs typeface="Arial" charset="0"/>
              </a:rPr>
              <a:t>” to stimulate innovative ideas for research.</a:t>
            </a:r>
          </a:p>
          <a:p>
            <a:pPr marL="584200" lvl="0" indent="-457200">
              <a:buFont typeface="Arial" charset="0"/>
              <a:buChar char="•"/>
            </a:pPr>
            <a:r>
              <a:rPr lang="en-US" b="1" spc="-150" dirty="0">
                <a:solidFill>
                  <a:prstClr val="black"/>
                </a:solidFill>
                <a:ea typeface="Arial" charset="0"/>
                <a:cs typeface="Arial" charset="0"/>
              </a:rPr>
              <a:t>Recovery Center </a:t>
            </a:r>
            <a:r>
              <a:rPr lang="en-US" spc="-150" dirty="0">
                <a:solidFill>
                  <a:prstClr val="black"/>
                </a:solidFill>
                <a:ea typeface="Arial" charset="0"/>
                <a:cs typeface="Arial" charset="0"/>
              </a:rPr>
              <a:t>provides courses in physical and psychological wellness, cognitive remediation, employment all in a normalized,  non-stigmatizing environment.</a:t>
            </a:r>
          </a:p>
          <a:p>
            <a:pPr marL="584200" lvl="0" indent="-457200">
              <a:buFont typeface="Arial" charset="0"/>
              <a:buChar char="•"/>
            </a:pPr>
            <a:r>
              <a:rPr lang="en-US" spc="-150" dirty="0">
                <a:solidFill>
                  <a:prstClr val="black"/>
                </a:solidFill>
                <a:ea typeface="Arial" charset="0"/>
                <a:cs typeface="Arial" charset="0"/>
              </a:rPr>
              <a:t>Several Services activities have become applications for NIDILRR funding – for example, </a:t>
            </a:r>
            <a:r>
              <a:rPr lang="en-US" b="1" spc="-150" dirty="0">
                <a:solidFill>
                  <a:prstClr val="black"/>
                </a:solidFill>
                <a:ea typeface="Arial" charset="0"/>
                <a:cs typeface="Arial" charset="0"/>
              </a:rPr>
              <a:t>Mindful Eating </a:t>
            </a:r>
            <a:r>
              <a:rPr lang="en-US" spc="-150" dirty="0">
                <a:solidFill>
                  <a:prstClr val="black"/>
                </a:solidFill>
                <a:ea typeface="Arial" charset="0"/>
                <a:cs typeface="Arial" charset="0"/>
              </a:rPr>
              <a:t>and technology projects.</a:t>
            </a:r>
          </a:p>
          <a:p>
            <a:pPr marL="584200" lvl="0" indent="-457200">
              <a:buFont typeface="Arial" charset="0"/>
              <a:buChar char="•"/>
            </a:pPr>
            <a:r>
              <a:rPr lang="en-US" b="1" spc="-150" dirty="0">
                <a:solidFill>
                  <a:prstClr val="black"/>
                </a:solidFill>
                <a:ea typeface="Arial" charset="0"/>
                <a:cs typeface="Arial" charset="0"/>
              </a:rPr>
              <a:t>College Mental Health Services </a:t>
            </a:r>
            <a:r>
              <a:rPr lang="en-US" spc="-150" dirty="0">
                <a:solidFill>
                  <a:prstClr val="black"/>
                </a:solidFill>
                <a:ea typeface="Arial" charset="0"/>
                <a:cs typeface="Arial" charset="0"/>
              </a:rPr>
              <a:t>to young adults struggling to succeed academically because of mental health challenges.</a:t>
            </a:r>
            <a:endParaRPr lang="en-US" dirty="0"/>
          </a:p>
        </p:txBody>
      </p:sp>
    </p:spTree>
    <p:extLst>
      <p:ext uri="{BB962C8B-B14F-4D97-AF65-F5344CB8AC3E}">
        <p14:creationId xmlns:p14="http://schemas.microsoft.com/office/powerpoint/2010/main" val="99144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Contact information</a:t>
            </a:r>
          </a:p>
        </p:txBody>
      </p:sp>
      <p:sp>
        <p:nvSpPr>
          <p:cNvPr id="3" name="Content Placeholder 2"/>
          <p:cNvSpPr>
            <a:spLocks noGrp="1"/>
          </p:cNvSpPr>
          <p:nvPr>
            <p:ph idx="1"/>
          </p:nvPr>
        </p:nvSpPr>
        <p:spPr/>
        <p:txBody>
          <a:bodyPr/>
          <a:lstStyle/>
          <a:p>
            <a:r>
              <a:rPr lang="en-US" dirty="0"/>
              <a:t>E. Sally Rogers, Sc.D. </a:t>
            </a:r>
            <a:r>
              <a:rPr lang="en-US" dirty="0">
                <a:hlinkClick r:id="rId2"/>
              </a:rPr>
              <a:t>erogers@bu.edu</a:t>
            </a:r>
            <a:r>
              <a:rPr lang="en-US" dirty="0"/>
              <a:t> RRTC Research Projects</a:t>
            </a:r>
          </a:p>
          <a:p>
            <a:r>
              <a:rPr lang="en-US" dirty="0"/>
              <a:t>Marianne Farkas, Sc.D. </a:t>
            </a:r>
            <a:r>
              <a:rPr lang="en-US" dirty="0">
                <a:hlinkClick r:id="rId3"/>
              </a:rPr>
              <a:t>mfarkas@bu.edu</a:t>
            </a:r>
            <a:r>
              <a:rPr lang="en-US" dirty="0"/>
              <a:t> RRTC TDTA Projects</a:t>
            </a:r>
          </a:p>
          <a:p>
            <a:r>
              <a:rPr lang="en-US" dirty="0"/>
              <a:t>Zlatka Russinova </a:t>
            </a:r>
            <a:r>
              <a:rPr lang="en-US" u="sng" dirty="0">
                <a:solidFill>
                  <a:schemeClr val="accent1">
                    <a:lumMod val="75000"/>
                  </a:schemeClr>
                </a:solidFill>
              </a:rPr>
              <a:t>z</a:t>
            </a:r>
            <a:r>
              <a:rPr lang="en-US" u="sng" dirty="0">
                <a:hlinkClick r:id="rId4"/>
              </a:rPr>
              <a:t>lat</a:t>
            </a:r>
            <a:r>
              <a:rPr lang="en-US" dirty="0">
                <a:hlinkClick r:id="rId4"/>
              </a:rPr>
              <a:t>ka@bu.edu</a:t>
            </a:r>
            <a:r>
              <a:rPr lang="en-US" dirty="0"/>
              <a:t> VIMR, VEP, Community Participation</a:t>
            </a:r>
          </a:p>
          <a:p>
            <a:r>
              <a:rPr lang="en-US" dirty="0"/>
              <a:t>Kim Mueser, Ph.D. </a:t>
            </a:r>
            <a:r>
              <a:rPr lang="en-US" dirty="0">
                <a:hlinkClick r:id="rId5"/>
              </a:rPr>
              <a:t>mueser@bu.edu</a:t>
            </a:r>
            <a:r>
              <a:rPr lang="en-US" dirty="0"/>
              <a:t> Thinking Skills for Work, RAISE</a:t>
            </a:r>
          </a:p>
          <a:p>
            <a:r>
              <a:rPr lang="en-US" dirty="0"/>
              <a:t>Vasudha Gidugu, Ph.D. </a:t>
            </a:r>
            <a:r>
              <a:rPr lang="en-US" u="sng" dirty="0">
                <a:solidFill>
                  <a:schemeClr val="accent1">
                    <a:lumMod val="75000"/>
                  </a:schemeClr>
                </a:solidFill>
              </a:rPr>
              <a:t>v</a:t>
            </a:r>
            <a:r>
              <a:rPr lang="en-US" u="sng" dirty="0">
                <a:hlinkClick r:id="rId6"/>
              </a:rPr>
              <a:t>asu</a:t>
            </a:r>
            <a:r>
              <a:rPr lang="en-US" dirty="0">
                <a:hlinkClick r:id="rId6"/>
              </a:rPr>
              <a:t>dha@bu.edu</a:t>
            </a:r>
            <a:r>
              <a:rPr lang="en-US" dirty="0"/>
              <a:t> VIMR, VEP, Mindful Eating, Lifestyle Factors</a:t>
            </a:r>
          </a:p>
          <a:p>
            <a:r>
              <a:rPr lang="en-US" dirty="0"/>
              <a:t>Susan McGurk, Ph.D. </a:t>
            </a:r>
            <a:r>
              <a:rPr lang="en-US" dirty="0">
                <a:hlinkClick r:id="rId7"/>
              </a:rPr>
              <a:t>mcgurk@bu.edu</a:t>
            </a:r>
            <a:r>
              <a:rPr lang="en-US" dirty="0"/>
              <a:t> Thinking Skills for Work</a:t>
            </a:r>
          </a:p>
          <a:p>
            <a:endParaRPr lang="en-US" dirty="0"/>
          </a:p>
        </p:txBody>
      </p:sp>
    </p:spTree>
    <p:extLst>
      <p:ext uri="{BB962C8B-B14F-4D97-AF65-F5344CB8AC3E}">
        <p14:creationId xmlns:p14="http://schemas.microsoft.com/office/powerpoint/2010/main" val="276043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ea typeface="Verdana" panose="020B0604030504040204" pitchFamily="34" charset="0"/>
                <a:cs typeface="Verdana" panose="020B0604030504040204" pitchFamily="34" charset="0"/>
              </a:rPr>
              <a:t>Center for Psychiatric Rehabilitation </a:t>
            </a:r>
            <a:r>
              <a:rPr lang="en-US" sz="3200" b="1" dirty="0">
                <a:effectLst>
                  <a:outerShdw blurRad="38100" dist="38100" dir="2700000" algn="tl">
                    <a:srgbClr val="000000">
                      <a:alpha val="43137"/>
                    </a:srgbClr>
                  </a:outerShdw>
                </a:effectLst>
              </a:rPr>
              <a:t/>
            </a:r>
            <a:br>
              <a:rPr lang="en-US" sz="3200" b="1" dirty="0">
                <a:effectLst>
                  <a:outerShdw blurRad="38100" dist="38100" dir="2700000" algn="tl">
                    <a:srgbClr val="000000">
                      <a:alpha val="43137"/>
                    </a:srgbClr>
                  </a:outerShdw>
                </a:effectLst>
              </a:rPr>
            </a:br>
            <a:endParaRPr lang="en-US" sz="1600" b="1"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838199" y="1293224"/>
            <a:ext cx="10515600" cy="4424020"/>
          </a:xfrm>
        </p:spPr>
        <p:txBody>
          <a:bodyPr>
            <a:noAutofit/>
          </a:bodyPr>
          <a:lstStyle/>
          <a:p>
            <a:pPr marL="342900" lvl="0" indent="-342900">
              <a:lnSpc>
                <a:spcPct val="100000"/>
              </a:lnSpc>
              <a:spcBef>
                <a:spcPts val="0"/>
              </a:spcBef>
            </a:pPr>
            <a:r>
              <a:rPr lang="en-US" sz="2400" b="1" dirty="0">
                <a:solidFill>
                  <a:prstClr val="black"/>
                </a:solidFill>
                <a:ea typeface="Verdana" panose="020B0604030504040204" pitchFamily="34" charset="0"/>
                <a:cs typeface="Verdana" panose="020B0604030504040204" pitchFamily="34" charset="0"/>
              </a:rPr>
              <a:t>First RRTC </a:t>
            </a:r>
            <a:r>
              <a:rPr lang="en-US" sz="2400" dirty="0">
                <a:solidFill>
                  <a:prstClr val="black"/>
                </a:solidFill>
                <a:ea typeface="Verdana" panose="020B0604030504040204" pitchFamily="34" charset="0"/>
                <a:cs typeface="Verdana" panose="020B0604030504040204" pitchFamily="34" charset="0"/>
              </a:rPr>
              <a:t>funded by the National Institute on Disability, Independent Living and Rehabilitation Research (NIDILRR) </a:t>
            </a:r>
            <a:r>
              <a:rPr lang="en-US" sz="2400" b="1" dirty="0">
                <a:solidFill>
                  <a:prstClr val="black"/>
                </a:solidFill>
                <a:ea typeface="Verdana" panose="020B0604030504040204" pitchFamily="34" charset="0"/>
                <a:cs typeface="Verdana" panose="020B0604030504040204" pitchFamily="34" charset="0"/>
              </a:rPr>
              <a:t>on psychiatric disabilities</a:t>
            </a:r>
            <a:r>
              <a:rPr lang="en-US" sz="2400" dirty="0">
                <a:solidFill>
                  <a:prstClr val="black"/>
                </a:solidFill>
                <a:ea typeface="Verdana" panose="020B0604030504040204" pitchFamily="34" charset="0"/>
                <a:cs typeface="Verdana" panose="020B0604030504040204" pitchFamily="34" charset="0"/>
              </a:rPr>
              <a:t> in 1979</a:t>
            </a:r>
          </a:p>
          <a:p>
            <a:pPr marL="0" lvl="0" indent="0">
              <a:lnSpc>
                <a:spcPct val="100000"/>
              </a:lnSpc>
              <a:spcBef>
                <a:spcPts val="0"/>
              </a:spcBef>
              <a:buNone/>
            </a:pPr>
            <a:endParaRPr lang="en-US" sz="2400" dirty="0">
              <a:solidFill>
                <a:prstClr val="black"/>
              </a:solidFill>
              <a:ea typeface="Verdana" panose="020B0604030504040204" pitchFamily="34" charset="0"/>
              <a:cs typeface="Verdana" panose="020B0604030504040204" pitchFamily="34" charset="0"/>
            </a:endParaRPr>
          </a:p>
          <a:p>
            <a:pPr marL="342900" lvl="0" indent="-342900">
              <a:lnSpc>
                <a:spcPct val="100000"/>
              </a:lnSpc>
              <a:spcBef>
                <a:spcPts val="0"/>
              </a:spcBef>
            </a:pPr>
            <a:r>
              <a:rPr lang="en-US" sz="2400" dirty="0">
                <a:solidFill>
                  <a:prstClr val="black"/>
                </a:solidFill>
                <a:ea typeface="Verdana" panose="020B0604030504040204" pitchFamily="34" charset="0"/>
                <a:cs typeface="Verdana" panose="020B0604030504040204" pitchFamily="34" charset="0"/>
              </a:rPr>
              <a:t>Previously, psychiatric disabilities were considered to have only a </a:t>
            </a:r>
            <a:r>
              <a:rPr lang="en-US" sz="2400" b="1" dirty="0">
                <a:solidFill>
                  <a:prstClr val="black"/>
                </a:solidFill>
                <a:ea typeface="Verdana" panose="020B0604030504040204" pitchFamily="34" charset="0"/>
                <a:cs typeface="Verdana" panose="020B0604030504040204" pitchFamily="34" charset="0"/>
              </a:rPr>
              <a:t>downward trajectory</a:t>
            </a:r>
            <a:r>
              <a:rPr lang="en-US" sz="2400" dirty="0">
                <a:solidFill>
                  <a:prstClr val="black"/>
                </a:solidFill>
                <a:ea typeface="Verdana" panose="020B0604030504040204" pitchFamily="34" charset="0"/>
                <a:cs typeface="Verdana" panose="020B0604030504040204" pitchFamily="34" charset="0"/>
              </a:rPr>
              <a:t>— “You will never recover”—”You will never work.”</a:t>
            </a:r>
          </a:p>
          <a:p>
            <a:pPr marL="0" lvl="0" indent="0">
              <a:lnSpc>
                <a:spcPct val="100000"/>
              </a:lnSpc>
              <a:spcBef>
                <a:spcPts val="0"/>
              </a:spcBef>
              <a:buNone/>
            </a:pPr>
            <a:endParaRPr lang="en-US" sz="2400" dirty="0">
              <a:solidFill>
                <a:prstClr val="black"/>
              </a:solidFill>
              <a:ea typeface="Verdana" panose="020B0604030504040204" pitchFamily="34" charset="0"/>
              <a:cs typeface="Verdana" panose="020B0604030504040204" pitchFamily="34" charset="0"/>
            </a:endParaRPr>
          </a:p>
          <a:p>
            <a:pPr marL="342900" lvl="0" indent="-342900">
              <a:lnSpc>
                <a:spcPct val="100000"/>
              </a:lnSpc>
              <a:spcBef>
                <a:spcPts val="0"/>
              </a:spcBef>
            </a:pPr>
            <a:r>
              <a:rPr lang="en-US" sz="2400" b="1" dirty="0">
                <a:solidFill>
                  <a:prstClr val="black"/>
                </a:solidFill>
                <a:ea typeface="Verdana" panose="020B0604030504040204" pitchFamily="34" charset="0"/>
                <a:cs typeface="Verdana" panose="020B0604030504040204" pitchFamily="34" charset="0"/>
              </a:rPr>
              <a:t>Founding principle: </a:t>
            </a:r>
            <a:r>
              <a:rPr lang="en-US" sz="2400" dirty="0">
                <a:solidFill>
                  <a:prstClr val="black"/>
                </a:solidFill>
                <a:ea typeface="Verdana" panose="020B0604030504040204" pitchFamily="34" charset="0"/>
                <a:cs typeface="Verdana" panose="020B0604030504040204" pitchFamily="34" charset="0"/>
              </a:rPr>
              <a:t>Like other individuals with disabilities, individuals with psychiatric conditions can benefit from rehabilitation services to address needed skills and supports</a:t>
            </a:r>
          </a:p>
          <a:p>
            <a:pPr marL="0" lvl="0" indent="0">
              <a:lnSpc>
                <a:spcPct val="100000"/>
              </a:lnSpc>
              <a:spcBef>
                <a:spcPts val="0"/>
              </a:spcBef>
              <a:buNone/>
            </a:pPr>
            <a:endParaRPr lang="en-US" sz="2400" dirty="0">
              <a:solidFill>
                <a:prstClr val="black"/>
              </a:solidFill>
              <a:ea typeface="Verdana" panose="020B0604030504040204" pitchFamily="34" charset="0"/>
              <a:cs typeface="Verdana" panose="020B0604030504040204" pitchFamily="34" charset="0"/>
            </a:endParaRPr>
          </a:p>
          <a:p>
            <a:pPr marL="342900" indent="-342900">
              <a:lnSpc>
                <a:spcPct val="100000"/>
              </a:lnSpc>
              <a:spcBef>
                <a:spcPts val="0"/>
              </a:spcBef>
            </a:pPr>
            <a:r>
              <a:rPr lang="en-US" sz="2400" dirty="0">
                <a:solidFill>
                  <a:prstClr val="black"/>
                </a:solidFill>
                <a:ea typeface="Verdana" panose="020B0604030504040204" pitchFamily="34" charset="0"/>
                <a:cs typeface="Verdana" panose="020B0604030504040204" pitchFamily="34" charset="0"/>
              </a:rPr>
              <a:t>Mission has remained the same:</a:t>
            </a:r>
            <a:endParaRPr lang="en-US" sz="2400" i="1" dirty="0">
              <a:solidFill>
                <a:prstClr val="black"/>
              </a:solidFill>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3"/>
          <a:stretch>
            <a:fillRect/>
          </a:stretch>
        </p:blipFill>
        <p:spPr>
          <a:xfrm>
            <a:off x="7355729" y="6224788"/>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0660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 Anthony - HD 1080p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24107" y="3243943"/>
            <a:ext cx="5463029" cy="3150053"/>
          </a:xfr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992" y="266701"/>
            <a:ext cx="4679951" cy="6005486"/>
          </a:xfrm>
          <a:prstGeom prst="rect">
            <a:avLst/>
          </a:prstGeom>
        </p:spPr>
      </p:pic>
      <p:sp>
        <p:nvSpPr>
          <p:cNvPr id="3" name="TextBox 2"/>
          <p:cNvSpPr txBox="1"/>
          <p:nvPr/>
        </p:nvSpPr>
        <p:spPr>
          <a:xfrm>
            <a:off x="6335486" y="2492829"/>
            <a:ext cx="4430486" cy="646331"/>
          </a:xfrm>
          <a:prstGeom prst="rect">
            <a:avLst/>
          </a:prstGeom>
          <a:noFill/>
        </p:spPr>
        <p:txBody>
          <a:bodyPr wrap="square" rtlCol="0">
            <a:spAutoFit/>
          </a:bodyPr>
          <a:lstStyle/>
          <a:p>
            <a:r>
              <a:rPr lang="en-US" dirty="0" smtClean="0"/>
              <a:t>Video of William Anthony discussing the shift to a recovery focus.</a:t>
            </a:r>
            <a:endParaRPr lang="en-US" dirty="0"/>
          </a:p>
        </p:txBody>
      </p:sp>
    </p:spTree>
    <p:extLst>
      <p:ext uri="{BB962C8B-B14F-4D97-AF65-F5344CB8AC3E}">
        <p14:creationId xmlns:p14="http://schemas.microsoft.com/office/powerpoint/2010/main" val="3501429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144236" y="6026005"/>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
        <p:nvSpPr>
          <p:cNvPr id="2" name="Title 1"/>
          <p:cNvSpPr>
            <a:spLocks noGrp="1"/>
          </p:cNvSpPr>
          <p:nvPr>
            <p:ph type="title"/>
          </p:nvPr>
        </p:nvSpPr>
        <p:spPr>
          <a:xfrm>
            <a:off x="838199" y="163465"/>
            <a:ext cx="10515600" cy="1325563"/>
          </a:xfrm>
        </p:spPr>
        <p:txBody>
          <a:bodyPr>
            <a:normAutofit/>
          </a:bodyPr>
          <a:lstStyle/>
          <a:p>
            <a:pPr algn="ctr"/>
            <a:r>
              <a:rPr lang="en-US" sz="4000" b="1" dirty="0">
                <a:ea typeface="Verdana" panose="020B0604030504040204" pitchFamily="34" charset="0"/>
                <a:cs typeface="Verdana" panose="020B0604030504040204" pitchFamily="34" charset="0"/>
              </a:rPr>
              <a:t>Guiding Vision of Recovery-Bill Anthony</a:t>
            </a:r>
          </a:p>
        </p:txBody>
      </p:sp>
      <p:sp>
        <p:nvSpPr>
          <p:cNvPr id="4" name="Content Placeholder 3"/>
          <p:cNvSpPr>
            <a:spLocks noGrp="1"/>
          </p:cNvSpPr>
          <p:nvPr>
            <p:ph idx="1"/>
          </p:nvPr>
        </p:nvSpPr>
        <p:spPr>
          <a:xfrm>
            <a:off x="838199" y="1489027"/>
            <a:ext cx="10515600" cy="4363133"/>
          </a:xfrm>
        </p:spPr>
        <p:txBody>
          <a:bodyPr>
            <a:normAutofit/>
          </a:bodyPr>
          <a:lstStyle/>
          <a:p>
            <a:endParaRPr lang="en-US" dirty="0"/>
          </a:p>
          <a:p>
            <a:r>
              <a:rPr lang="en-US" dirty="0"/>
              <a:t>Recovery is described as “a deeply personal, unique process of changing one’s attitudes, values, feelings, goals, skills, and/or roles….a way of living a satisfying, hopeful, and contributing life...”</a:t>
            </a:r>
          </a:p>
          <a:p>
            <a:endParaRPr lang="en-US" dirty="0"/>
          </a:p>
          <a:p>
            <a:r>
              <a:rPr lang="en-US" dirty="0"/>
              <a:t>“Recovery transcends illness and the disability field itself. Recovery is a truly unifying human experience…. all people…experience the catastrophes of life…[and] the challenge of recovery must be faced.” </a:t>
            </a:r>
            <a:endParaRPr lang="en-US" sz="2200" dirty="0">
              <a:solidFill>
                <a:prstClr val="black"/>
              </a:solidFill>
              <a:ea typeface="Verdana" panose="020B0604030504040204" pitchFamily="34" charset="0"/>
              <a:cs typeface="Verdana" panose="020B0604030504040204" pitchFamily="34" charset="0"/>
            </a:endParaRPr>
          </a:p>
          <a:p>
            <a:endParaRPr lang="en-US" dirty="0"/>
          </a:p>
        </p:txBody>
      </p:sp>
    </p:spTree>
    <p:custDataLst>
      <p:tags r:id="rId1"/>
    </p:custDataLst>
    <p:extLst>
      <p:ext uri="{BB962C8B-B14F-4D97-AF65-F5344CB8AC3E}">
        <p14:creationId xmlns:p14="http://schemas.microsoft.com/office/powerpoint/2010/main" val="1831588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35264111"/>
              </p:ext>
            </p:extLst>
          </p:nvPr>
        </p:nvGraphicFramePr>
        <p:xfrm>
          <a:off x="1240971" y="195943"/>
          <a:ext cx="8425543" cy="6662057"/>
        </p:xfrm>
        <a:graphic>
          <a:graphicData uri="http://schemas.openxmlformats.org/presentationml/2006/ole">
            <mc:AlternateContent xmlns:mc="http://schemas.openxmlformats.org/markup-compatibility/2006">
              <mc:Choice xmlns:v="urn:schemas-microsoft-com:vml" Requires="v">
                <p:oleObj spid="_x0000_s7178" name="Document" r:id="rId3" imgW="5940848" imgH="8202823" progId="Word.Document.12">
                  <p:embed/>
                </p:oleObj>
              </mc:Choice>
              <mc:Fallback>
                <p:oleObj name="Document" r:id="rId3" imgW="5940848" imgH="8202823" progId="Word.Document.12">
                  <p:embed/>
                  <p:pic>
                    <p:nvPicPr>
                      <p:cNvPr id="0" name=""/>
                      <p:cNvPicPr/>
                      <p:nvPr/>
                    </p:nvPicPr>
                    <p:blipFill>
                      <a:blip r:embed="rId4"/>
                      <a:stretch>
                        <a:fillRect/>
                      </a:stretch>
                    </p:blipFill>
                    <p:spPr>
                      <a:xfrm>
                        <a:off x="1240971" y="195943"/>
                        <a:ext cx="8425543" cy="6662057"/>
                      </a:xfrm>
                      <a:prstGeom prst="rect">
                        <a:avLst/>
                      </a:prstGeom>
                    </p:spPr>
                  </p:pic>
                </p:oleObj>
              </mc:Fallback>
            </mc:AlternateContent>
          </a:graphicData>
        </a:graphic>
      </p:graphicFrame>
    </p:spTree>
    <p:extLst>
      <p:ext uri="{BB962C8B-B14F-4D97-AF65-F5344CB8AC3E}">
        <p14:creationId xmlns:p14="http://schemas.microsoft.com/office/powerpoint/2010/main" val="2284025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3388" y="2064540"/>
            <a:ext cx="10596880" cy="4293397"/>
          </a:xfrm>
          <a:prstGeom prst="rect">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endParaRPr lang="en-US" dirty="0"/>
          </a:p>
          <a:p>
            <a:endParaRPr lang="en-US" dirty="0"/>
          </a:p>
          <a:p>
            <a:endParaRPr lang="en-US" dirty="0"/>
          </a:p>
        </p:txBody>
      </p:sp>
      <p:sp>
        <p:nvSpPr>
          <p:cNvPr id="2" name="Title 1"/>
          <p:cNvSpPr>
            <a:spLocks noGrp="1"/>
          </p:cNvSpPr>
          <p:nvPr>
            <p:ph type="title"/>
          </p:nvPr>
        </p:nvSpPr>
        <p:spPr>
          <a:xfrm>
            <a:off x="1023388" y="146514"/>
            <a:ext cx="9753599" cy="1043668"/>
          </a:xfrm>
        </p:spPr>
        <p:txBody>
          <a:bodyPr>
            <a:noAutofit/>
          </a:bodyPr>
          <a:lstStyle/>
          <a:p>
            <a:pPr algn="ctr"/>
            <a:r>
              <a:rPr lang="en-US" sz="3200" b="1" dirty="0"/>
              <a:t>Center for Psychiatric Rehabilitation </a:t>
            </a:r>
            <a:br>
              <a:rPr lang="en-US" sz="3200" b="1" dirty="0"/>
            </a:br>
            <a:r>
              <a:rPr lang="en-US" sz="3200" b="1" dirty="0"/>
              <a:t>Current Research, Development, Knowledge Translation</a:t>
            </a:r>
            <a:br>
              <a:rPr lang="en-US" sz="3200" b="1" dirty="0"/>
            </a:br>
            <a:endParaRPr lang="en-US" sz="1600" b="1" dirty="0"/>
          </a:p>
        </p:txBody>
      </p:sp>
      <p:cxnSp>
        <p:nvCxnSpPr>
          <p:cNvPr id="5" name="Straight Arrow Connector 4"/>
          <p:cNvCxnSpPr/>
          <p:nvPr/>
        </p:nvCxnSpPr>
        <p:spPr>
          <a:xfrm flipH="1">
            <a:off x="2077555" y="1581559"/>
            <a:ext cx="2914323" cy="787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069782" y="1626602"/>
            <a:ext cx="0" cy="780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32343" y="2451827"/>
            <a:ext cx="1469772" cy="2800767"/>
          </a:xfrm>
          <a:prstGeom prst="rect">
            <a:avLst/>
          </a:prstGeom>
          <a:solidFill>
            <a:schemeClr val="bg1"/>
          </a:solidFill>
          <a:ln w="28575">
            <a:solidFill>
              <a:schemeClr val="tx1"/>
            </a:solidFill>
          </a:ln>
        </p:spPr>
        <p:txBody>
          <a:bodyPr wrap="square" rtlCol="0">
            <a:spAutoFit/>
          </a:bodyPr>
          <a:lstStyle/>
          <a:p>
            <a:pPr algn="ctr"/>
            <a:r>
              <a:rPr lang="en-US" sz="1600" dirty="0"/>
              <a:t>Development of Innovative Services: College Mental Health,  Recovery Education Center with health and recovery focus</a:t>
            </a:r>
          </a:p>
          <a:p>
            <a:pPr algn="ctr"/>
            <a:r>
              <a:rPr lang="en-US" sz="1600" dirty="0"/>
              <a:t>(Philanthropy)</a:t>
            </a:r>
          </a:p>
        </p:txBody>
      </p:sp>
      <p:cxnSp>
        <p:nvCxnSpPr>
          <p:cNvPr id="13" name="Straight Arrow Connector 12"/>
          <p:cNvCxnSpPr/>
          <p:nvPr/>
        </p:nvCxnSpPr>
        <p:spPr>
          <a:xfrm flipH="1">
            <a:off x="3654633" y="1714500"/>
            <a:ext cx="2024588" cy="550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932" y="2508214"/>
            <a:ext cx="1712854" cy="1815882"/>
          </a:xfrm>
          <a:prstGeom prst="rect">
            <a:avLst/>
          </a:prstGeom>
          <a:solidFill>
            <a:schemeClr val="bg1"/>
          </a:solidFill>
          <a:ln w="19050">
            <a:solidFill>
              <a:schemeClr val="tx1"/>
            </a:solidFill>
          </a:ln>
        </p:spPr>
        <p:txBody>
          <a:bodyPr wrap="square" rtlCol="0">
            <a:spAutoFit/>
          </a:bodyPr>
          <a:lstStyle/>
          <a:p>
            <a:pPr algn="ctr"/>
            <a:r>
              <a:rPr lang="en-US" sz="1600" dirty="0"/>
              <a:t>Development &amp; Testing Peer led </a:t>
            </a:r>
            <a:r>
              <a:rPr lang="en-US" sz="1600" dirty="0" err="1"/>
              <a:t>Photovoice</a:t>
            </a:r>
            <a:r>
              <a:rPr lang="en-US" sz="1600" dirty="0"/>
              <a:t>: Anti Stigma (NIMH); Community   Integration (NIDILRR)</a:t>
            </a:r>
          </a:p>
        </p:txBody>
      </p:sp>
      <p:sp>
        <p:nvSpPr>
          <p:cNvPr id="16" name="TextBox 15"/>
          <p:cNvSpPr txBox="1"/>
          <p:nvPr/>
        </p:nvSpPr>
        <p:spPr>
          <a:xfrm>
            <a:off x="9614923" y="2508214"/>
            <a:ext cx="1322589" cy="2062103"/>
          </a:xfrm>
          <a:prstGeom prst="rect">
            <a:avLst/>
          </a:prstGeom>
          <a:solidFill>
            <a:schemeClr val="bg1"/>
          </a:solidFill>
          <a:ln w="19050">
            <a:solidFill>
              <a:schemeClr val="tx1"/>
            </a:solidFill>
          </a:ln>
        </p:spPr>
        <p:txBody>
          <a:bodyPr wrap="square" rtlCol="0">
            <a:spAutoFit/>
          </a:bodyPr>
          <a:lstStyle/>
          <a:p>
            <a:pPr algn="ctr"/>
            <a:r>
              <a:rPr lang="en-US" sz="1600" dirty="0"/>
              <a:t>Development of Integrated Scaling Up Approach to EB Employment Practices</a:t>
            </a:r>
          </a:p>
          <a:p>
            <a:pPr algn="ctr"/>
            <a:r>
              <a:rPr lang="en-US" sz="1600" dirty="0"/>
              <a:t>(NIDILRR)</a:t>
            </a:r>
            <a:r>
              <a:rPr lang="en-US" sz="1600" dirty="0">
                <a:solidFill>
                  <a:schemeClr val="bg1"/>
                </a:solidFill>
              </a:rPr>
              <a:t>)</a:t>
            </a:r>
          </a:p>
        </p:txBody>
      </p:sp>
      <p:cxnSp>
        <p:nvCxnSpPr>
          <p:cNvPr id="18" name="Straight Arrow Connector 17"/>
          <p:cNvCxnSpPr/>
          <p:nvPr/>
        </p:nvCxnSpPr>
        <p:spPr>
          <a:xfrm>
            <a:off x="6605636" y="1626602"/>
            <a:ext cx="1868928" cy="781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813737" y="1540223"/>
            <a:ext cx="2639207" cy="828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671070" y="1020873"/>
            <a:ext cx="6856980" cy="369332"/>
          </a:xfrm>
          <a:prstGeom prst="rect">
            <a:avLst/>
          </a:prstGeom>
          <a:noFill/>
        </p:spPr>
        <p:txBody>
          <a:bodyPr wrap="square" rtlCol="0">
            <a:spAutoFit/>
          </a:bodyPr>
          <a:lstStyle/>
          <a:p>
            <a:pPr algn="ctr"/>
            <a:r>
              <a:rPr lang="en-US" dirty="0"/>
              <a:t>https://cpr.bu.edu/</a:t>
            </a:r>
          </a:p>
        </p:txBody>
      </p:sp>
      <p:sp>
        <p:nvSpPr>
          <p:cNvPr id="17" name="TextBox 16"/>
          <p:cNvSpPr txBox="1"/>
          <p:nvPr/>
        </p:nvSpPr>
        <p:spPr>
          <a:xfrm>
            <a:off x="4730307" y="2510799"/>
            <a:ext cx="2738507" cy="1015663"/>
          </a:xfrm>
          <a:prstGeom prst="rect">
            <a:avLst/>
          </a:prstGeom>
          <a:solidFill>
            <a:schemeClr val="bg1"/>
          </a:solidFill>
          <a:ln w="76200">
            <a:solidFill>
              <a:schemeClr val="tx1"/>
            </a:solidFill>
          </a:ln>
        </p:spPr>
        <p:txBody>
          <a:bodyPr wrap="none" rtlCol="0">
            <a:spAutoFit/>
          </a:bodyPr>
          <a:lstStyle/>
          <a:p>
            <a:pPr algn="ctr"/>
            <a:r>
              <a:rPr lang="en-US" sz="2000" b="1" dirty="0"/>
              <a:t>Improving Employment </a:t>
            </a:r>
          </a:p>
          <a:p>
            <a:pPr algn="ctr"/>
            <a:r>
              <a:rPr lang="en-US" sz="2000" b="1" dirty="0"/>
              <a:t>Outcomes  RRTC </a:t>
            </a:r>
          </a:p>
          <a:p>
            <a:pPr algn="ctr"/>
            <a:r>
              <a:rPr lang="en-US" sz="2000" b="1" dirty="0"/>
              <a:t>(NIDILRR/SAMHSA)</a:t>
            </a:r>
          </a:p>
        </p:txBody>
      </p:sp>
      <p:sp>
        <p:nvSpPr>
          <p:cNvPr id="19" name="TextBox 18"/>
          <p:cNvSpPr txBox="1"/>
          <p:nvPr/>
        </p:nvSpPr>
        <p:spPr>
          <a:xfrm>
            <a:off x="3183253" y="2481923"/>
            <a:ext cx="1419163" cy="1815882"/>
          </a:xfrm>
          <a:prstGeom prst="rect">
            <a:avLst/>
          </a:prstGeom>
          <a:solidFill>
            <a:schemeClr val="bg1"/>
          </a:solidFill>
          <a:ln w="19050">
            <a:solidFill>
              <a:schemeClr val="tx1"/>
            </a:solidFill>
          </a:ln>
        </p:spPr>
        <p:txBody>
          <a:bodyPr wrap="square" rtlCol="0">
            <a:spAutoFit/>
          </a:bodyPr>
          <a:lstStyle/>
          <a:p>
            <a:pPr algn="ctr"/>
            <a:r>
              <a:rPr lang="en-US" sz="1600" dirty="0"/>
              <a:t>Testing </a:t>
            </a:r>
          </a:p>
          <a:p>
            <a:pPr algn="ctr"/>
            <a:r>
              <a:rPr lang="en-US" sz="1600" dirty="0"/>
              <a:t>Cognitive </a:t>
            </a:r>
          </a:p>
          <a:p>
            <a:pPr algn="ctr"/>
            <a:r>
              <a:rPr lang="en-US" sz="1600" dirty="0"/>
              <a:t>Remediation</a:t>
            </a:r>
          </a:p>
          <a:p>
            <a:pPr algn="ctr"/>
            <a:r>
              <a:rPr lang="en-US" sz="1600" dirty="0"/>
              <a:t> interventions </a:t>
            </a:r>
          </a:p>
          <a:p>
            <a:pPr algn="ctr"/>
            <a:endParaRPr lang="en-US" sz="1600" dirty="0"/>
          </a:p>
          <a:p>
            <a:pPr algn="ctr"/>
            <a:r>
              <a:rPr lang="en-US" sz="1600" dirty="0"/>
              <a:t>(NIMH/</a:t>
            </a:r>
          </a:p>
          <a:p>
            <a:pPr algn="ctr"/>
            <a:r>
              <a:rPr lang="en-US" sz="1600" dirty="0"/>
              <a:t>NIDILRR)</a:t>
            </a:r>
          </a:p>
        </p:txBody>
      </p:sp>
    </p:spTree>
    <p:custDataLst>
      <p:tags r:id="rId1"/>
    </p:custDataLst>
    <p:extLst>
      <p:ext uri="{BB962C8B-B14F-4D97-AF65-F5344CB8AC3E}">
        <p14:creationId xmlns:p14="http://schemas.microsoft.com/office/powerpoint/2010/main" val="110689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885" y="0"/>
            <a:ext cx="10666228" cy="1325563"/>
          </a:xfrm>
        </p:spPr>
        <p:txBody>
          <a:bodyPr>
            <a:normAutofit/>
          </a:bodyPr>
          <a:lstStyle/>
          <a:p>
            <a:pPr algn="ctr"/>
            <a:r>
              <a:rPr lang="en-US" b="1" dirty="0">
                <a:ea typeface="Verdana" panose="020B0604030504040204" pitchFamily="34" charset="0"/>
                <a:cs typeface="Verdana" panose="020B0604030504040204" pitchFamily="34" charset="0"/>
              </a:rPr>
              <a:t>Major Trends Affecting Our Work</a:t>
            </a:r>
          </a:p>
        </p:txBody>
      </p:sp>
      <p:sp>
        <p:nvSpPr>
          <p:cNvPr id="3" name="Content Placeholder 2"/>
          <p:cNvSpPr>
            <a:spLocks noGrp="1"/>
          </p:cNvSpPr>
          <p:nvPr>
            <p:ph idx="1"/>
          </p:nvPr>
        </p:nvSpPr>
        <p:spPr>
          <a:xfrm>
            <a:off x="522514" y="1337360"/>
            <a:ext cx="11403875" cy="4854433"/>
          </a:xfrm>
        </p:spPr>
        <p:txBody>
          <a:bodyPr>
            <a:normAutofit fontScale="25000" lnSpcReduction="20000"/>
          </a:bodyPr>
          <a:lstStyle/>
          <a:p>
            <a:r>
              <a:rPr lang="en-US" sz="9600" b="1" dirty="0">
                <a:ea typeface="Verdana" panose="020B0604030504040204" pitchFamily="34" charset="0"/>
                <a:cs typeface="Verdana" panose="020B0604030504040204" pitchFamily="34" charset="0"/>
              </a:rPr>
              <a:t>First</a:t>
            </a:r>
            <a:r>
              <a:rPr lang="en-US" sz="9600" dirty="0">
                <a:ea typeface="Verdana" panose="020B0604030504040204" pitchFamily="34" charset="0"/>
                <a:cs typeface="Verdana" panose="020B0604030504040204" pitchFamily="34" charset="0"/>
              </a:rPr>
              <a:t>: Paradigm shift from “stabilization and maintenance” to recovery and vocational recovery. Reclaiming valued roles (including that of a worker) is central to that.</a:t>
            </a:r>
          </a:p>
          <a:p>
            <a:endParaRPr lang="en-US" sz="9600" b="1" dirty="0">
              <a:ea typeface="Verdana" panose="020B0604030504040204" pitchFamily="34" charset="0"/>
              <a:cs typeface="Verdana" panose="020B0604030504040204" pitchFamily="34" charset="0"/>
            </a:endParaRPr>
          </a:p>
          <a:p>
            <a:r>
              <a:rPr lang="en-US" sz="9600" b="1" dirty="0">
                <a:ea typeface="Verdana" panose="020B0604030504040204" pitchFamily="34" charset="0"/>
                <a:cs typeface="Verdana" panose="020B0604030504040204" pitchFamily="34" charset="0"/>
              </a:rPr>
              <a:t>Second:</a:t>
            </a:r>
            <a:r>
              <a:rPr lang="en-US" sz="9600" dirty="0">
                <a:ea typeface="Verdana" panose="020B0604030504040204" pitchFamily="34" charset="0"/>
                <a:cs typeface="Verdana" panose="020B0604030504040204" pitchFamily="34" charset="0"/>
              </a:rPr>
              <a:t> Developed and tested “supported employment” and “supported education” interventions designed to replace segregated services; “hybrid” models SE/</a:t>
            </a:r>
            <a:r>
              <a:rPr lang="en-US" sz="9600" dirty="0" err="1">
                <a:ea typeface="Verdana" panose="020B0604030504040204" pitchFamily="34" charset="0"/>
                <a:cs typeface="Verdana" panose="020B0604030504040204" pitchFamily="34" charset="0"/>
              </a:rPr>
              <a:t>SEd.</a:t>
            </a:r>
            <a:r>
              <a:rPr lang="en-US" sz="9600" dirty="0">
                <a:ea typeface="Verdana" panose="020B0604030504040204" pitchFamily="34" charset="0"/>
                <a:cs typeface="Verdana" panose="020B0604030504040204" pitchFamily="34" charset="0"/>
              </a:rPr>
              <a:t> </a:t>
            </a:r>
          </a:p>
          <a:p>
            <a:pPr lvl="1"/>
            <a:endParaRPr lang="en-US" sz="9200" dirty="0">
              <a:ea typeface="Verdana" panose="020B0604030504040204" pitchFamily="34" charset="0"/>
              <a:cs typeface="Verdana" panose="020B0604030504040204" pitchFamily="34" charset="0"/>
            </a:endParaRPr>
          </a:p>
          <a:p>
            <a:pPr lvl="1"/>
            <a:r>
              <a:rPr lang="en-US" sz="9200" dirty="0">
                <a:ea typeface="Verdana" panose="020B0604030504040204" pitchFamily="34" charset="0"/>
                <a:cs typeface="Verdana" panose="020B0604030504040204" pitchFamily="34" charset="0"/>
              </a:rPr>
              <a:t>Moved away from a linear “train-then-place” approach to “place-and-train”.</a:t>
            </a:r>
          </a:p>
          <a:p>
            <a:pPr marL="457200" lvl="1" indent="0">
              <a:buNone/>
            </a:pPr>
            <a:endParaRPr lang="en-US" sz="9600" dirty="0">
              <a:ea typeface="Verdana" panose="020B0604030504040204" pitchFamily="34" charset="0"/>
              <a:cs typeface="Verdana" panose="020B0604030504040204" pitchFamily="34" charset="0"/>
            </a:endParaRPr>
          </a:p>
          <a:p>
            <a:pPr lvl="1"/>
            <a:r>
              <a:rPr lang="en-US" sz="9600" dirty="0">
                <a:ea typeface="Verdana" panose="020B0604030504040204" pitchFamily="34" charset="0"/>
                <a:cs typeface="Verdana" panose="020B0604030504040204" pitchFamily="34" charset="0"/>
              </a:rPr>
              <a:t>Recognized that individuals could live, learn, work and socialize in communities of their choice by enhancing access to programs available to the general public rather than segregated services.</a:t>
            </a:r>
          </a:p>
          <a:p>
            <a:pPr marL="0" indent="0">
              <a:buNone/>
            </a:pPr>
            <a:endParaRPr lang="en-US" sz="9600" b="1" dirty="0">
              <a:ea typeface="Verdana" panose="020B0604030504040204" pitchFamily="34" charset="0"/>
              <a:cs typeface="Verdana" panose="020B0604030504040204" pitchFamily="34" charset="0"/>
            </a:endParaRPr>
          </a:p>
          <a:p>
            <a:r>
              <a:rPr lang="en-US" sz="9600" b="1" dirty="0">
                <a:ea typeface="Verdana" panose="020B0604030504040204" pitchFamily="34" charset="0"/>
                <a:cs typeface="Verdana" panose="020B0604030504040204" pitchFamily="34" charset="0"/>
              </a:rPr>
              <a:t>Third: </a:t>
            </a:r>
            <a:r>
              <a:rPr lang="en-US" sz="9600" dirty="0">
                <a:ea typeface="Verdana" panose="020B0604030504040204" pitchFamily="34" charset="0"/>
                <a:cs typeface="Verdana" panose="020B0604030504040204" pitchFamily="34" charset="0"/>
              </a:rPr>
              <a:t>The Center embraced the peer movement and developed participatory approaches and to develop and deliver interventions and services that involved individuals with psychiatric disabilities as trainers, researchers, support specialists.</a:t>
            </a:r>
          </a:p>
          <a:p>
            <a:endParaRPr lang="en-US" dirty="0"/>
          </a:p>
        </p:txBody>
      </p:sp>
      <p:pic>
        <p:nvPicPr>
          <p:cNvPr id="7" name="Picture 6"/>
          <p:cNvPicPr>
            <a:picLocks noChangeAspect="1"/>
          </p:cNvPicPr>
          <p:nvPr/>
        </p:nvPicPr>
        <p:blipFill>
          <a:blip r:embed="rId2"/>
          <a:stretch>
            <a:fillRect/>
          </a:stretch>
        </p:blipFill>
        <p:spPr>
          <a:xfrm>
            <a:off x="7817701" y="6283355"/>
            <a:ext cx="4374299" cy="574645"/>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07163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28625"/>
            <a:ext cx="10515600" cy="1060403"/>
          </a:xfrm>
        </p:spPr>
        <p:txBody>
          <a:bodyPr>
            <a:normAutofit fontScale="90000"/>
          </a:bodyPr>
          <a:lstStyle/>
          <a:p>
            <a:pPr algn="ctr"/>
            <a:r>
              <a:rPr lang="en-US" sz="4000" b="1" dirty="0"/>
              <a:t>Supported Employment-Challenges for the field and rationale for our research and knowledge translation:</a:t>
            </a:r>
            <a:r>
              <a:rPr lang="en-US" b="1" dirty="0"/>
              <a:t/>
            </a:r>
            <a:br>
              <a:rPr lang="en-US" b="1" dirty="0"/>
            </a:br>
            <a:endParaRPr lang="en-US" b="1" dirty="0"/>
          </a:p>
        </p:txBody>
      </p:sp>
      <p:sp>
        <p:nvSpPr>
          <p:cNvPr id="3" name="Content Placeholder 2"/>
          <p:cNvSpPr>
            <a:spLocks noGrp="1"/>
          </p:cNvSpPr>
          <p:nvPr>
            <p:ph idx="1"/>
          </p:nvPr>
        </p:nvSpPr>
        <p:spPr>
          <a:xfrm>
            <a:off x="509451" y="1489028"/>
            <a:ext cx="10844348" cy="4735760"/>
          </a:xfrm>
        </p:spPr>
        <p:txBody>
          <a:bodyPr>
            <a:normAutofit lnSpcReduction="10000"/>
          </a:bodyPr>
          <a:lstStyle/>
          <a:p>
            <a:pPr marL="457200" lvl="1" indent="0">
              <a:buNone/>
            </a:pPr>
            <a:endParaRPr lang="en-US" sz="2000" dirty="0"/>
          </a:p>
          <a:p>
            <a:pPr lvl="1"/>
            <a:r>
              <a:rPr lang="en-US" dirty="0"/>
              <a:t>Jobs obtained through SE do not lead to “decent work”—that is, they are mostly dead end jobs, with no benefits and limited tenure.</a:t>
            </a:r>
          </a:p>
          <a:p>
            <a:pPr lvl="1"/>
            <a:endParaRPr lang="en-US" dirty="0"/>
          </a:p>
          <a:p>
            <a:pPr lvl="1"/>
            <a:r>
              <a:rPr lang="en-US" dirty="0"/>
              <a:t>SE services not widely available…some estimates are that only a small percentage of individuals who want SE can access it.</a:t>
            </a:r>
          </a:p>
          <a:p>
            <a:pPr lvl="1"/>
            <a:endParaRPr lang="en-US" dirty="0"/>
          </a:p>
          <a:p>
            <a:pPr lvl="1"/>
            <a:r>
              <a:rPr lang="en-US" dirty="0"/>
              <a:t>Individuals who are ambivalent about work, who lack confidence, or explicit motivation to work are often left behind in SE and IPS services.</a:t>
            </a:r>
          </a:p>
          <a:p>
            <a:pPr lvl="1"/>
            <a:endParaRPr lang="en-US" dirty="0"/>
          </a:p>
          <a:p>
            <a:pPr lvl="1"/>
            <a:r>
              <a:rPr lang="en-US" b="1" dirty="0"/>
              <a:t>New innovations and enhancements needed to engage more the individuals who could work, to improve the IPS outcomes, to address career needs, to scale up.</a:t>
            </a:r>
          </a:p>
          <a:p>
            <a:endParaRPr lang="en-US" dirty="0"/>
          </a:p>
        </p:txBody>
      </p:sp>
      <p:pic>
        <p:nvPicPr>
          <p:cNvPr id="7" name="Picture 6"/>
          <p:cNvPicPr>
            <a:picLocks noChangeAspect="1"/>
          </p:cNvPicPr>
          <p:nvPr/>
        </p:nvPicPr>
        <p:blipFill>
          <a:blip r:embed="rId2"/>
          <a:stretch>
            <a:fillRect/>
          </a:stretch>
        </p:blipFill>
        <p:spPr>
          <a:xfrm>
            <a:off x="7355729" y="6224788"/>
            <a:ext cx="4836271" cy="633212"/>
          </a:xfrm>
          <a:prstGeom prst="rect">
            <a:avLst/>
          </a:prstGeom>
          <a:ln w="19050" cmpd="dbl"/>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495116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Yb63TLX1"/>
  <p:tag name="ARTICULATE_SLIDE_COUNT" val="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002B1871EE0B46817121A7D21C9BD2" ma:contentTypeVersion="7" ma:contentTypeDescription="Create a new document." ma:contentTypeScope="" ma:versionID="f2044b755ba2563fc9f82c5f8ebe733b">
  <xsd:schema xmlns:xsd="http://www.w3.org/2001/XMLSchema" xmlns:xs="http://www.w3.org/2001/XMLSchema" xmlns:p="http://schemas.microsoft.com/office/2006/metadata/properties" xmlns:ns3="dbc09d5f-8c1e-473f-81a7-5a4346c5d4e0" xmlns:ns4="63e1b4f5-531a-45ee-aedc-fa7022d58e15" targetNamespace="http://schemas.microsoft.com/office/2006/metadata/properties" ma:root="true" ma:fieldsID="b2989363e36be18dc015c6c12b5cb306" ns3:_="" ns4:_="">
    <xsd:import namespace="dbc09d5f-8c1e-473f-81a7-5a4346c5d4e0"/>
    <xsd:import namespace="63e1b4f5-531a-45ee-aedc-fa7022d58e1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c09d5f-8c1e-473f-81a7-5a4346c5d4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e1b4f5-531a-45ee-aedc-fa7022d58e1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30FC62-FDBC-4272-80AD-1CAD56BC62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c09d5f-8c1e-473f-81a7-5a4346c5d4e0"/>
    <ds:schemaRef ds:uri="63e1b4f5-531a-45ee-aedc-fa7022d58e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E85C98-4B0A-443B-A7A2-1AC288EEFC32}">
  <ds:schemaRefs>
    <ds:schemaRef ds:uri="http://schemas.microsoft.com/office/2006/metadata/properties"/>
    <ds:schemaRef ds:uri="http://purl.org/dc/elements/1.1/"/>
    <ds:schemaRef ds:uri="http://purl.org/dc/terms/"/>
    <ds:schemaRef ds:uri="http://schemas.microsoft.com/office/2006/documentManagement/types"/>
    <ds:schemaRef ds:uri="63e1b4f5-531a-45ee-aedc-fa7022d58e15"/>
    <ds:schemaRef ds:uri="http://schemas.microsoft.com/office/infopath/2007/PartnerControls"/>
    <ds:schemaRef ds:uri="dbc09d5f-8c1e-473f-81a7-5a4346c5d4e0"/>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D0A3A18-7A38-43D2-9527-14C0CF2253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6069</TotalTime>
  <Words>1911</Words>
  <Application>Microsoft Office PowerPoint</Application>
  <PresentationFormat>Widescreen</PresentationFormat>
  <Paragraphs>157</Paragraphs>
  <Slides>26</Slides>
  <Notes>0</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Arial</vt:lpstr>
      <vt:lpstr>Calibri</vt:lpstr>
      <vt:lpstr>Calibri Light</vt:lpstr>
      <vt:lpstr>Verdana</vt:lpstr>
      <vt:lpstr>Office Theme</vt:lpstr>
      <vt:lpstr>Document</vt:lpstr>
      <vt:lpstr>                Augmenting and innovating evidence-based and promising employment services to increase vocational recovery among people with psychiatric conditions  </vt:lpstr>
      <vt:lpstr>Center for Psychiatric Rehabilitation</vt:lpstr>
      <vt:lpstr>Center for Psychiatric Rehabilitation  </vt:lpstr>
      <vt:lpstr>PowerPoint Presentation</vt:lpstr>
      <vt:lpstr>Guiding Vision of Recovery-Bill Anthony</vt:lpstr>
      <vt:lpstr>PowerPoint Presentation</vt:lpstr>
      <vt:lpstr>Center for Psychiatric Rehabilitation  Current Research, Development, Knowledge Translation </vt:lpstr>
      <vt:lpstr>Major Trends Affecting Our Work</vt:lpstr>
      <vt:lpstr>Supported Employment-Challenges for the field and rationale for our research and knowledge translation: </vt:lpstr>
      <vt:lpstr>RRTC Employment Research Projects 2009-2019 </vt:lpstr>
      <vt:lpstr>Employment Augmentations/Initiatives</vt:lpstr>
      <vt:lpstr>Photovoice Example</vt:lpstr>
      <vt:lpstr>Employment Augmentations/Initiatives</vt:lpstr>
      <vt:lpstr>State of the Science-2018</vt:lpstr>
      <vt:lpstr>Future Directions--RRTC: 2019-2024</vt:lpstr>
      <vt:lpstr>Future Directions in RRTC Research Projects: Addressing the need for access and innovation</vt:lpstr>
      <vt:lpstr>Future Directions-RRTC Research 2019-2024</vt:lpstr>
      <vt:lpstr>RRTC Research Projects</vt:lpstr>
      <vt:lpstr>Knowledge Translation—2009-2019</vt:lpstr>
      <vt:lpstr>PowerPoint Presentation</vt:lpstr>
      <vt:lpstr>PowerPoint Presentation</vt:lpstr>
      <vt:lpstr>RRTC 2019-2024 Future Directions in TDTA</vt:lpstr>
      <vt:lpstr>Additional Future Directions</vt:lpstr>
      <vt:lpstr>Other Center Initiatives in health-wellness/community participation/Knowledge Translation</vt:lpstr>
      <vt:lpstr>Services Division-The Recovery Center and College Mental Health </vt:lpstr>
      <vt:lpstr>Contact information</vt:lpstr>
    </vt:vector>
  </TitlesOfParts>
  <Company>Boston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Spengler, Lauren</dc:creator>
  <cp:lastModifiedBy>Jessica Jonikas</cp:lastModifiedBy>
  <cp:revision>179</cp:revision>
  <cp:lastPrinted>2018-05-07T18:17:12Z</cp:lastPrinted>
  <dcterms:created xsi:type="dcterms:W3CDTF">2018-04-20T18:42:57Z</dcterms:created>
  <dcterms:modified xsi:type="dcterms:W3CDTF">2020-03-02T21:26:51Z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4E9FB8A0-AC89-449F-9C04-83560DC1EB36</vt:lpwstr>
  </property>
  <property fmtid="{D5CDD505-2E9C-101B-9397-08002B2CF9AE}" pid="3" name="ArticulatePath">
    <vt:lpwstr>Template 1 Site Visit Slides</vt:lpwstr>
  </property>
  <property fmtid="{D5CDD505-2E9C-101B-9397-08002B2CF9AE}" pid="4" name="ContentTypeId">
    <vt:lpwstr>0x0101008C002B1871EE0B46817121A7D21C9BD2</vt:lpwstr>
  </property>
</Properties>
</file>